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4.svg" ContentType="image/svg+xml"/>
  <Override PartName="/ppt/media/image25.svg" ContentType="image/svg+xml"/>
  <Override PartName="/ppt/media/image26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0.svg" ContentType="image/svg+xml"/>
  <Override PartName="/ppt/media/image31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39.svg" ContentType="image/svg+xml"/>
  <Override PartName="/ppt/media/image4.svg" ContentType="image/svg+xml"/>
  <Override PartName="/ppt/media/image40.svg" ContentType="image/svg+xml"/>
  <Override PartName="/ppt/media/image41.svg" ContentType="image/svg+xml"/>
  <Override PartName="/ppt/media/image42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99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400" r:id="rId126"/>
    <p:sldId id="379" r:id="rId127"/>
    <p:sldId id="380" r:id="rId128"/>
    <p:sldId id="381" r:id="rId129"/>
    <p:sldId id="382" r:id="rId130"/>
    <p:sldId id="383" r:id="rId131"/>
    <p:sldId id="384" r:id="rId132"/>
    <p:sldId id="385" r:id="rId133"/>
    <p:sldId id="386" r:id="rId134"/>
    <p:sldId id="387" r:id="rId135"/>
    <p:sldId id="388" r:id="rId136"/>
    <p:sldId id="389" r:id="rId137"/>
    <p:sldId id="390" r:id="rId138"/>
    <p:sldId id="391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34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notesMaster" Target="notesMasters/notesMaster1.xml"/><Relationship Id="rId148" Type="http://schemas.openxmlformats.org/officeDocument/2006/relationships/presProps" Target="presProps.xml"/><Relationship Id="rId149" Type="http://schemas.openxmlformats.org/officeDocument/2006/relationships/viewProps" Target="viewProps.xml"/><Relationship Id="rId150" Type="http://schemas.openxmlformats.org/officeDocument/2006/relationships/theme" Target="theme/theme1.xml"/><Relationship Id="rId15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48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.svg"/><Relationship Id="rId4" Type="http://schemas.openxmlformats.org/officeDocument/2006/relationships/image" Target="../media/image5.sv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6.svg"/><Relationship Id="rId4" Type="http://schemas.openxmlformats.org/officeDocument/2006/relationships/image" Target="../media/image7.sv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8.sv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9.sv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0.sv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1.sv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2.svg"/><Relationship Id="rId4" Type="http://schemas.openxmlformats.org/officeDocument/2006/relationships/image" Target="../media/image13.sv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4.svg"/><Relationship Id="rId4" Type="http://schemas.openxmlformats.org/officeDocument/2006/relationships/image" Target="../media/image15.sv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6.svg"/><Relationship Id="rId4" Type="http://schemas.openxmlformats.org/officeDocument/2006/relationships/image" Target="../media/image17.sv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8.sv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19.svg"/><Relationship Id="rId4" Type="http://schemas.openxmlformats.org/officeDocument/2006/relationships/image" Target="../media/image20.sv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1.svg"/><Relationship Id="rId4" Type="http://schemas.openxmlformats.org/officeDocument/2006/relationships/image" Target="../media/image22.svg"/><Relationship Id="rId5" Type="http://schemas.openxmlformats.org/officeDocument/2006/relationships/image" Target="../media/image23.sv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4.sv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5.sv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6.sv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7.sv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8.sv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29.sv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0.sv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1.sv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2.svg"/><Relationship Id="rId4" Type="http://schemas.openxmlformats.org/officeDocument/2006/relationships/image" Target="../media/image33.sv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4.svg"/><Relationship Id="rId4" Type="http://schemas.openxmlformats.org/officeDocument/2006/relationships/image" Target="../media/image35.sv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6.svg"/><Relationship Id="rId4" Type="http://schemas.openxmlformats.org/officeDocument/2006/relationships/image" Target="../media/image37.sv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38.svg"/><Relationship Id="rId4" Type="http://schemas.openxmlformats.org/officeDocument/2006/relationships/image" Target="../media/image39.sv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0.svg"/><Relationship Id="rId4" Type="http://schemas.openxmlformats.org/officeDocument/2006/relationships/image" Target="../media/image41.sv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image42.sv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24000" y="2841724"/>
            <a:ext cx="13735050" cy="20984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91"/>
              </a:lnSpc>
              <a:buNone/>
            </a:pPr>
            <a:r>
              <a:rPr lang="en-US" sz="7800" b="1" kern="0" spc="-156" dirty="0">
                <a:latin typeface="Arial" pitchFamily="34" charset="0"/>
                <a:ea typeface="Arial" pitchFamily="34" charset="-122"/>
                <a:cs typeface="Arial" pitchFamily="34" charset="-120"/>
              </a:rPr>
              <a:t>Reinforcement Learning with Verifiable Rewards</a:t>
            </a:r>
            <a:endParaRPr lang="en-US" sz="7800" dirty="0"/>
          </a:p>
        </p:txBody>
      </p:sp>
      <p:sp>
        <p:nvSpPr>
          <p:cNvPr id="3" name="Shape 1"/>
          <p:cNvSpPr/>
          <p:nvPr/>
        </p:nvSpPr>
        <p:spPr>
          <a:xfrm>
            <a:off x="1524000" y="5587901"/>
            <a:ext cx="1143000" cy="57150"/>
          </a:xfrm>
          <a:prstGeom prst="roundRect">
            <a:avLst>
              <a:gd name="adj" fmla="val 50000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24000" y="6330851"/>
            <a:ext cx="16764000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Vikash Singh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524000" y="7045226"/>
            <a:ext cx="1676400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Western Reserve University</a:t>
            </a:r>
            <a:endParaRPr lang="en-US" sz="2700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707330-A0B3-1CC8-0B7F-5C0F7ED4F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3680" y="8487931"/>
            <a:ext cx="1389380" cy="1799069"/>
          </a:xfrm>
          <a:prstGeom prst="rect">
            <a:avLst/>
          </a:prstGeom>
        </p:spPr>
      </p:pic>
      <p:pic>
        <p:nvPicPr>
          <p:cNvPr id="9" name="Picture 8" descr="preencoded.png">
            <a:extLst>
              <a:ext uri="{FF2B5EF4-FFF2-40B4-BE49-F238E27FC236}">
                <a16:creationId xmlns:a16="http://schemas.microsoft.com/office/drawing/2014/main" id="{3541B50A-9AE7-8223-6FC6-47FAC719A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3377" y="1117600"/>
            <a:ext cx="4629683" cy="985788"/>
          </a:xfrm>
          <a:prstGeom prst="rect">
            <a:avLst/>
          </a:prstGeom>
        </p:spPr>
      </p:pic>
      <p:pic>
        <p:nvPicPr>
          <p:cNvPr id="10" name="Picture 9" descr="preencoded.png">
            <a:extLst>
              <a:ext uri="{FF2B5EF4-FFF2-40B4-BE49-F238E27FC236}">
                <a16:creationId xmlns:a16="http://schemas.microsoft.com/office/drawing/2014/main" id="{129F21AF-02D2-C627-3E55-011CDCC96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3706" y="254000"/>
            <a:ext cx="7139354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4389239"/>
            <a:ext cx="9418320" cy="1546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585"/>
              </a:lnSpc>
              <a:buNone/>
            </a:pPr>
            <a:r>
              <a:rPr lang="en-US" sz="5400" b="1" kern="0" spc="-54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a check improve the next attempt?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11049000" y="3357563"/>
            <a:ext cx="6096000" cy="847725"/>
          </a:xfrm>
          <a:prstGeom prst="roundRect">
            <a:avLst>
              <a:gd name="adj" fmla="val 2022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334750" y="3586163"/>
            <a:ext cx="5707380" cy="4286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4389239"/>
            <a:ext cx="9418320" cy="15466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585"/>
              </a:lnSpc>
              <a:buNone/>
            </a:pPr>
            <a:r>
              <a:rPr lang="en-US" sz="5400" b="1" kern="0" spc="-54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a check improve the next attempt?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11049000" y="3357563"/>
            <a:ext cx="6096000" cy="847725"/>
          </a:xfrm>
          <a:prstGeom prst="roundRect">
            <a:avLst>
              <a:gd name="adj" fmla="val 2022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334750" y="3586163"/>
            <a:ext cx="5707380" cy="4286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11049000" y="4376738"/>
            <a:ext cx="609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277600" y="470058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1660832" y="467201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6429286" y="4669631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1049000" y="5500688"/>
            <a:ext cx="609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277600" y="582453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1660832" y="579596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6479738" y="5800725"/>
            <a:ext cx="512862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1049000" y="6624638"/>
            <a:ext cx="67056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check: answer = 2 ?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3856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inference: one token at a time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495550" y="2453878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7950" y="2549128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3772049" y="2453878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24449" y="2549128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905946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58346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96645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9045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87344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744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2476500" y="3882628"/>
            <a:ext cx="4381500" cy="2571750"/>
          </a:xfrm>
          <a:prstGeom prst="roundRect">
            <a:avLst>
              <a:gd name="adj" fmla="val 6667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52651" y="4558754"/>
            <a:ext cx="2629198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3731486" y="5126682"/>
            <a:ext cx="1871380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θ fixed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213027" y="551140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13027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17802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65402" y="562570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27352" y="551705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3856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inference: one token at a time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495550" y="2453878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7950" y="2549128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3772049" y="2453878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24449" y="2549128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905946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58346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96645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9045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87344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744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2476500" y="3882628"/>
            <a:ext cx="4381500" cy="2571750"/>
          </a:xfrm>
          <a:prstGeom prst="roundRect">
            <a:avLst>
              <a:gd name="adj" fmla="val 6667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52651" y="4558754"/>
            <a:ext cx="2629198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3731486" y="5126682"/>
            <a:ext cx="1871380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θ fixed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213027" y="551140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13027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17802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65402" y="562570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27352" y="551705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9151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6" name="Shape 24"/>
          <p:cNvSpPr/>
          <p:nvPr/>
        </p:nvSpPr>
        <p:spPr>
          <a:xfrm>
            <a:off x="7810500" y="3787378"/>
            <a:ext cx="5334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077200" y="3996928"/>
            <a:ext cx="528066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probabilities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077200" y="44160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9258300" y="4444603"/>
            <a:ext cx="1688902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115800" y="44255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0.62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077200" y="48541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9258300" y="4882753"/>
            <a:ext cx="571946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115800" y="48637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0.21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077200" y="52923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9258300" y="5320903"/>
            <a:ext cx="326827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2115800" y="53018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0.12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8077200" y="57304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other</a:t>
            </a:r>
            <a:endParaRPr lang="en-US" sz="2250" dirty="0"/>
          </a:p>
        </p:txBody>
      </p:sp>
      <p:sp>
        <p:nvSpPr>
          <p:cNvPr id="38" name="Shape 36"/>
          <p:cNvSpPr/>
          <p:nvPr/>
        </p:nvSpPr>
        <p:spPr>
          <a:xfrm>
            <a:off x="9258300" y="5759053"/>
            <a:ext cx="136178" cy="266700"/>
          </a:xfrm>
          <a:prstGeom prst="roundRect">
            <a:avLst>
              <a:gd name="adj" fmla="val 41967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12115800" y="57400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3856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inference: one token at a time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495550" y="2453878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7950" y="2549128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3772049" y="2453878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24449" y="2549128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905946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58346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96645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9045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87344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744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2476500" y="3882628"/>
            <a:ext cx="4381500" cy="2571750"/>
          </a:xfrm>
          <a:prstGeom prst="roundRect">
            <a:avLst>
              <a:gd name="adj" fmla="val 6667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52651" y="4558754"/>
            <a:ext cx="2629198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3731486" y="5126682"/>
            <a:ext cx="1871380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θ fixed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213027" y="551140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13027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17802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65402" y="562570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27352" y="551705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9151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6" name="Shape 24"/>
          <p:cNvSpPr/>
          <p:nvPr/>
        </p:nvSpPr>
        <p:spPr>
          <a:xfrm>
            <a:off x="7810500" y="3787378"/>
            <a:ext cx="5334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077200" y="3996928"/>
            <a:ext cx="528066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probabilities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077200" y="44160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9258300" y="4444603"/>
            <a:ext cx="1688902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115800" y="44255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0.62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077200" y="48541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9258300" y="4882753"/>
            <a:ext cx="571946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115800" y="48637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0.21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077200" y="52923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9258300" y="5320903"/>
            <a:ext cx="326827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2115800" y="53018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0.12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8077200" y="57304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other</a:t>
            </a:r>
            <a:endParaRPr lang="en-US" sz="2250" dirty="0"/>
          </a:p>
        </p:txBody>
      </p:sp>
      <p:sp>
        <p:nvSpPr>
          <p:cNvPr id="38" name="Shape 36"/>
          <p:cNvSpPr/>
          <p:nvPr/>
        </p:nvSpPr>
        <p:spPr>
          <a:xfrm>
            <a:off x="9258300" y="5759053"/>
            <a:ext cx="136178" cy="266700"/>
          </a:xfrm>
          <a:prstGeom prst="roundRect">
            <a:avLst>
              <a:gd name="adj" fmla="val 41967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12115800" y="57400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32016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4097000" y="4358878"/>
            <a:ext cx="3238500" cy="1714500"/>
          </a:xfrm>
          <a:prstGeom prst="roundRect">
            <a:avLst>
              <a:gd name="adj" fmla="val 10000"/>
            </a:avLst>
          </a:prstGeom>
          <a:solidFill>
            <a:srgbClr val="1B293B"/>
          </a:solidFill>
          <a:ln w="28575">
            <a:solidFill>
              <a:srgbClr val="F2F5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4826555" y="4711303"/>
            <a:ext cx="19571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token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15556111" y="5111353"/>
            <a:ext cx="396329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13935075" y="6263878"/>
            <a:ext cx="356235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· 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250" dirty="0"/>
          </a:p>
        </p:txBody>
      </p:sp>
      <p:sp>
        <p:nvSpPr>
          <p:cNvPr id="45" name="Text 4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3856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inference: one token at a time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495550" y="2453878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7950" y="2549128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3772049" y="2453878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24449" y="2549128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905946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58346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96645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9045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87344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744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2476500" y="3882628"/>
            <a:ext cx="4381500" cy="2571750"/>
          </a:xfrm>
          <a:prstGeom prst="roundRect">
            <a:avLst>
              <a:gd name="adj" fmla="val 6667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52651" y="4558754"/>
            <a:ext cx="2629198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3731486" y="5126682"/>
            <a:ext cx="1871380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θ fixed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213027" y="551140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13027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17802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65402" y="562570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27352" y="551705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9151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6" name="Shape 24"/>
          <p:cNvSpPr/>
          <p:nvPr/>
        </p:nvSpPr>
        <p:spPr>
          <a:xfrm>
            <a:off x="7810500" y="3787378"/>
            <a:ext cx="5334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077200" y="3996928"/>
            <a:ext cx="528066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probabilities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077200" y="44160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9258300" y="4444603"/>
            <a:ext cx="1688902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115800" y="44255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0.62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077200" y="48541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9258300" y="4882753"/>
            <a:ext cx="571946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115800" y="48637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0.21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077200" y="52923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9258300" y="5320903"/>
            <a:ext cx="326827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2115800" y="53018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0.12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8077200" y="57304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other</a:t>
            </a:r>
            <a:endParaRPr lang="en-US" sz="2250" dirty="0"/>
          </a:p>
        </p:txBody>
      </p:sp>
      <p:sp>
        <p:nvSpPr>
          <p:cNvPr id="38" name="Shape 36"/>
          <p:cNvSpPr/>
          <p:nvPr/>
        </p:nvSpPr>
        <p:spPr>
          <a:xfrm>
            <a:off x="9258300" y="5759053"/>
            <a:ext cx="136178" cy="266700"/>
          </a:xfrm>
          <a:prstGeom prst="roundRect">
            <a:avLst>
              <a:gd name="adj" fmla="val 41967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12115800" y="57400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32016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4097000" y="4358878"/>
            <a:ext cx="3238500" cy="1714500"/>
          </a:xfrm>
          <a:prstGeom prst="roundRect">
            <a:avLst>
              <a:gd name="adj" fmla="val 10000"/>
            </a:avLst>
          </a:prstGeom>
          <a:solidFill>
            <a:srgbClr val="1B293B"/>
          </a:solidFill>
          <a:ln w="28575">
            <a:solidFill>
              <a:srgbClr val="F2F5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4826555" y="4711303"/>
            <a:ext cx="19571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token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15556111" y="5111353"/>
            <a:ext cx="396329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13935075" y="6263878"/>
            <a:ext cx="356235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· 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250" dirty="0"/>
          </a:p>
        </p:txBody>
      </p:sp>
      <p:sp>
        <p:nvSpPr>
          <p:cNvPr id="45" name="Text 43"/>
          <p:cNvSpPr/>
          <p:nvPr/>
        </p:nvSpPr>
        <p:spPr>
          <a:xfrm>
            <a:off x="952500" y="7225903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prefix</a:t>
            </a:r>
            <a:endParaRPr lang="en-US" sz="2250" dirty="0"/>
          </a:p>
        </p:txBody>
      </p:sp>
      <p:sp>
        <p:nvSpPr>
          <p:cNvPr id="46" name="Shape 44"/>
          <p:cNvSpPr/>
          <p:nvPr/>
        </p:nvSpPr>
        <p:spPr>
          <a:xfrm>
            <a:off x="2495550" y="7130653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647950" y="7225903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3772049" y="7130653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3924449" y="7225903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50" name="Shape 48"/>
          <p:cNvSpPr/>
          <p:nvPr/>
        </p:nvSpPr>
        <p:spPr>
          <a:xfrm>
            <a:off x="5905946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6058346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52" name="Shape 50"/>
          <p:cNvSpPr/>
          <p:nvPr/>
        </p:nvSpPr>
        <p:spPr>
          <a:xfrm>
            <a:off x="6496645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649045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54" name="Shape 52"/>
          <p:cNvSpPr/>
          <p:nvPr/>
        </p:nvSpPr>
        <p:spPr>
          <a:xfrm>
            <a:off x="7087344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7239744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56" name="Shape 54"/>
          <p:cNvSpPr/>
          <p:nvPr/>
        </p:nvSpPr>
        <p:spPr>
          <a:xfrm>
            <a:off x="7678043" y="7121128"/>
            <a:ext cx="495449" cy="533400"/>
          </a:xfrm>
          <a:prstGeom prst="roundRect">
            <a:avLst>
              <a:gd name="adj" fmla="val 19225"/>
            </a:avLst>
          </a:prstGeom>
          <a:solidFill>
            <a:srgbClr val="1B293B"/>
          </a:solidFill>
          <a:ln w="28575">
            <a:solidFill>
              <a:srgbClr val="F2F5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7839968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58" name="Text 56"/>
          <p:cNvSpPr/>
          <p:nvPr/>
        </p:nvSpPr>
        <p:spPr>
          <a:xfrm>
            <a:off x="8440192" y="7225903"/>
            <a:ext cx="88656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250" dirty="0"/>
          </a:p>
        </p:txBody>
      </p:sp>
      <p:sp>
        <p:nvSpPr>
          <p:cNvPr id="59" name="Text 5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3856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inference: one token at a time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495550" y="2453878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7950" y="2549128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3772049" y="2453878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924449" y="2549128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5905946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58346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96645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49045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87344" y="245387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744" y="254912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2476500" y="3882628"/>
            <a:ext cx="4381500" cy="2571750"/>
          </a:xfrm>
          <a:prstGeom prst="roundRect">
            <a:avLst>
              <a:gd name="adj" fmla="val 6667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352651" y="4558754"/>
            <a:ext cx="2629198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3731486" y="5126682"/>
            <a:ext cx="1871380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θ fixed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213027" y="551140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213027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17802" y="551140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65402" y="562570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527352" y="551705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9151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6" name="Shape 24"/>
          <p:cNvSpPr/>
          <p:nvPr/>
        </p:nvSpPr>
        <p:spPr>
          <a:xfrm>
            <a:off x="7810500" y="3787378"/>
            <a:ext cx="5334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077200" y="3996928"/>
            <a:ext cx="528066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probabilities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077200" y="44160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29" name="Shape 27"/>
          <p:cNvSpPr/>
          <p:nvPr/>
        </p:nvSpPr>
        <p:spPr>
          <a:xfrm>
            <a:off x="9258300" y="4444603"/>
            <a:ext cx="1688902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115800" y="44255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0.62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077200" y="48541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9258300" y="4882753"/>
            <a:ext cx="571946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115800" y="48637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0.21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8077200" y="529232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9258300" y="5320903"/>
            <a:ext cx="326827" cy="266700"/>
          </a:xfrm>
          <a:prstGeom prst="roundRect">
            <a:avLst>
              <a:gd name="adj" fmla="val 21429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2115800" y="530185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0.12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8077200" y="5730478"/>
            <a:ext cx="11239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other</a:t>
            </a:r>
            <a:endParaRPr lang="en-US" sz="2250" dirty="0"/>
          </a:p>
        </p:txBody>
      </p:sp>
      <p:sp>
        <p:nvSpPr>
          <p:cNvPr id="38" name="Shape 36"/>
          <p:cNvSpPr/>
          <p:nvPr/>
        </p:nvSpPr>
        <p:spPr>
          <a:xfrm>
            <a:off x="9258300" y="5759053"/>
            <a:ext cx="136178" cy="266700"/>
          </a:xfrm>
          <a:prstGeom prst="roundRect">
            <a:avLst>
              <a:gd name="adj" fmla="val 41967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12115800" y="5740003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3201650" y="48351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4097000" y="4358878"/>
            <a:ext cx="3238500" cy="1714500"/>
          </a:xfrm>
          <a:prstGeom prst="roundRect">
            <a:avLst>
              <a:gd name="adj" fmla="val 10000"/>
            </a:avLst>
          </a:prstGeom>
          <a:solidFill>
            <a:srgbClr val="1B293B"/>
          </a:solidFill>
          <a:ln w="28575">
            <a:solidFill>
              <a:srgbClr val="F2F5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4826555" y="4711303"/>
            <a:ext cx="19571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token</a:t>
            </a:r>
            <a:endParaRPr lang="en-US" sz="2100" dirty="0"/>
          </a:p>
        </p:txBody>
      </p:sp>
      <p:sp>
        <p:nvSpPr>
          <p:cNvPr id="43" name="Text 41"/>
          <p:cNvSpPr/>
          <p:nvPr/>
        </p:nvSpPr>
        <p:spPr>
          <a:xfrm>
            <a:off x="15556111" y="5111353"/>
            <a:ext cx="396329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13935075" y="6263878"/>
            <a:ext cx="356235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· 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250" dirty="0"/>
          </a:p>
        </p:txBody>
      </p:sp>
      <p:sp>
        <p:nvSpPr>
          <p:cNvPr id="45" name="Text 43"/>
          <p:cNvSpPr/>
          <p:nvPr/>
        </p:nvSpPr>
        <p:spPr>
          <a:xfrm>
            <a:off x="952500" y="7225903"/>
            <a:ext cx="15716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prefix</a:t>
            </a:r>
            <a:endParaRPr lang="en-US" sz="2250" dirty="0"/>
          </a:p>
        </p:txBody>
      </p:sp>
      <p:sp>
        <p:nvSpPr>
          <p:cNvPr id="46" name="Shape 44"/>
          <p:cNvSpPr/>
          <p:nvPr/>
        </p:nvSpPr>
        <p:spPr>
          <a:xfrm>
            <a:off x="2495550" y="7130653"/>
            <a:ext cx="116219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647950" y="7225903"/>
            <a:ext cx="9335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3772049" y="7130653"/>
            <a:ext cx="2019598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3924449" y="7225903"/>
            <a:ext cx="1790998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2(x+3)=10.</a:t>
            </a:r>
            <a:endParaRPr lang="en-US" sz="2250" dirty="0"/>
          </a:p>
        </p:txBody>
      </p:sp>
      <p:sp>
        <p:nvSpPr>
          <p:cNvPr id="50" name="Shape 48"/>
          <p:cNvSpPr/>
          <p:nvPr/>
        </p:nvSpPr>
        <p:spPr>
          <a:xfrm>
            <a:off x="5905946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6058346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52" name="Shape 50"/>
          <p:cNvSpPr/>
          <p:nvPr/>
        </p:nvSpPr>
        <p:spPr>
          <a:xfrm>
            <a:off x="6496645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649045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2250" dirty="0"/>
          </a:p>
        </p:txBody>
      </p:sp>
      <p:sp>
        <p:nvSpPr>
          <p:cNvPr id="54" name="Shape 52"/>
          <p:cNvSpPr/>
          <p:nvPr/>
        </p:nvSpPr>
        <p:spPr>
          <a:xfrm>
            <a:off x="7087344" y="7130653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7239744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56" name="Shape 54"/>
          <p:cNvSpPr/>
          <p:nvPr/>
        </p:nvSpPr>
        <p:spPr>
          <a:xfrm>
            <a:off x="7678043" y="7121128"/>
            <a:ext cx="495449" cy="533400"/>
          </a:xfrm>
          <a:prstGeom prst="roundRect">
            <a:avLst>
              <a:gd name="adj" fmla="val 19225"/>
            </a:avLst>
          </a:prstGeom>
          <a:solidFill>
            <a:srgbClr val="1B293B"/>
          </a:solidFill>
          <a:ln w="28575">
            <a:solidFill>
              <a:srgbClr val="F2F5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7839968" y="7225903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50" dirty="0"/>
          </a:p>
        </p:txBody>
      </p:sp>
      <p:sp>
        <p:nvSpPr>
          <p:cNvPr id="58" name="Text 56"/>
          <p:cNvSpPr/>
          <p:nvPr/>
        </p:nvSpPr>
        <p:spPr>
          <a:xfrm>
            <a:off x="8440192" y="7225903"/>
            <a:ext cx="88656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250" dirty="0"/>
          </a:p>
        </p:txBody>
      </p:sp>
      <p:sp>
        <p:nvSpPr>
          <p:cNvPr id="59" name="Text 57"/>
          <p:cNvSpPr/>
          <p:nvPr/>
        </p:nvSpPr>
        <p:spPr>
          <a:xfrm>
            <a:off x="133350" y="8073628"/>
            <a:ext cx="1802130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 | q) = Σ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400" dirty="0"/>
          </a:p>
        </p:txBody>
      </p:sp>
      <p:sp>
        <p:nvSpPr>
          <p:cNvPr id="60" name="Text 5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81424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81424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5143500" y="2739628"/>
            <a:ext cx="120431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81424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3430250" y="4263628"/>
            <a:ext cx="42957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r(q, y) = 1[answer(y) = 2]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5143500" y="2739628"/>
            <a:ext cx="120431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7414617" y="2739628"/>
            <a:ext cx="82272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81424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3430250" y="4263628"/>
            <a:ext cx="42957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r(q, y) = 1[answer(y) = 2]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143500" y="2739628"/>
            <a:ext cx="120431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2250" dirty="0"/>
          </a:p>
        </p:txBody>
      </p:sp>
      <p:sp>
        <p:nvSpPr>
          <p:cNvPr id="29" name="Text 25"/>
          <p:cNvSpPr/>
          <p:nvPr/>
        </p:nvSpPr>
        <p:spPr>
          <a:xfrm>
            <a:off x="7414617" y="2739628"/>
            <a:ext cx="82272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2250" dirty="0"/>
          </a:p>
        </p:txBody>
      </p:sp>
      <p:sp>
        <p:nvSpPr>
          <p:cNvPr id="30" name="Text 26"/>
          <p:cNvSpPr/>
          <p:nvPr/>
        </p:nvSpPr>
        <p:spPr>
          <a:xfrm>
            <a:off x="6667500" y="7883128"/>
            <a:ext cx="711696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250" dirty="0"/>
          </a:p>
        </p:txBody>
      </p:sp>
      <p:sp>
        <p:nvSpPr>
          <p:cNvPr id="31" name="Text 27"/>
          <p:cNvSpPr/>
          <p:nvPr/>
        </p:nvSpPr>
        <p:spPr>
          <a:xfrm>
            <a:off x="8731746" y="7883128"/>
            <a:ext cx="88656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250" dirty="0"/>
          </a:p>
        </p:txBody>
      </p:sp>
      <p:sp>
        <p:nvSpPr>
          <p:cNvPr id="32" name="Shape 28"/>
          <p:cNvSpPr/>
          <p:nvPr/>
        </p:nvSpPr>
        <p:spPr>
          <a:xfrm>
            <a:off x="13049250" y="5597128"/>
            <a:ext cx="4286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3296900" y="5806678"/>
            <a:ext cx="417004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</a:t>
            </a:r>
            <a:endParaRPr lang="en-US" sz="2100" dirty="0"/>
          </a:p>
        </p:txBody>
      </p:sp>
      <p:sp>
        <p:nvSpPr>
          <p:cNvPr id="34" name="Text 30"/>
          <p:cNvSpPr/>
          <p:nvPr/>
        </p:nvSpPr>
        <p:spPr>
          <a:xfrm>
            <a:off x="13296900" y="6206728"/>
            <a:ext cx="3904678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on attempts scored by a specified task check.</a:t>
            </a:r>
            <a:endParaRPr lang="en-US" sz="2100" dirty="0"/>
          </a:p>
        </p:txBody>
      </p:sp>
      <p:sp>
        <p:nvSpPr>
          <p:cNvPr id="35" name="Text 3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81424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3430250" y="4263628"/>
            <a:ext cx="42957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r(q, y) = 1[answer(y) = 2]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143500" y="2739628"/>
            <a:ext cx="120431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2250" dirty="0"/>
          </a:p>
        </p:txBody>
      </p:sp>
      <p:sp>
        <p:nvSpPr>
          <p:cNvPr id="29" name="Text 25"/>
          <p:cNvSpPr/>
          <p:nvPr/>
        </p:nvSpPr>
        <p:spPr>
          <a:xfrm>
            <a:off x="7414617" y="2739628"/>
            <a:ext cx="82272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2250" dirty="0"/>
          </a:p>
        </p:txBody>
      </p:sp>
      <p:sp>
        <p:nvSpPr>
          <p:cNvPr id="30" name="Text 26"/>
          <p:cNvSpPr/>
          <p:nvPr/>
        </p:nvSpPr>
        <p:spPr>
          <a:xfrm>
            <a:off x="6667500" y="7883128"/>
            <a:ext cx="711696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250" dirty="0"/>
          </a:p>
        </p:txBody>
      </p:sp>
      <p:sp>
        <p:nvSpPr>
          <p:cNvPr id="31" name="Text 27"/>
          <p:cNvSpPr/>
          <p:nvPr/>
        </p:nvSpPr>
        <p:spPr>
          <a:xfrm>
            <a:off x="8731746" y="7883128"/>
            <a:ext cx="88656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250" dirty="0"/>
          </a:p>
        </p:txBody>
      </p:sp>
      <p:sp>
        <p:nvSpPr>
          <p:cNvPr id="32" name="Shape 28"/>
          <p:cNvSpPr/>
          <p:nvPr/>
        </p:nvSpPr>
        <p:spPr>
          <a:xfrm>
            <a:off x="13049250" y="5597128"/>
            <a:ext cx="4286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3296900" y="5806678"/>
            <a:ext cx="417004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idea for code</a:t>
            </a:r>
            <a:endParaRPr lang="en-US" sz="2100" dirty="0"/>
          </a:p>
        </p:txBody>
      </p:sp>
      <p:sp>
        <p:nvSpPr>
          <p:cNvPr id="34" name="Text 30"/>
          <p:cNvSpPr/>
          <p:nvPr/>
        </p:nvSpPr>
        <p:spPr>
          <a:xfrm>
            <a:off x="13296900" y="6206728"/>
            <a:ext cx="417004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 = 1[all tests pass]</a:t>
            </a:r>
            <a:endParaRPr lang="en-US" sz="1950" dirty="0"/>
          </a:p>
        </p:txBody>
      </p:sp>
      <p:sp>
        <p:nvSpPr>
          <p:cNvPr id="35" name="Text 31"/>
          <p:cNvSpPr/>
          <p:nvPr/>
        </p:nvSpPr>
        <p:spPr>
          <a:xfrm>
            <a:off x="13296900" y="6587728"/>
            <a:ext cx="41700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tests check only what they test</a:t>
            </a:r>
            <a:endParaRPr lang="en-US" sz="1950" dirty="0"/>
          </a:p>
        </p:txBody>
      </p:sp>
      <p:sp>
        <p:nvSpPr>
          <p:cNvPr id="36" name="Text 3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4445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changes the generator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5048250" y="2644378"/>
            <a:ext cx="34290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615136" y="3416796"/>
            <a:ext cx="2295227" cy="436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θ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6185297" y="3891111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4445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changes the generator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19200" y="34159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19200" y="38350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 …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41529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5048250" y="2644378"/>
            <a:ext cx="34290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15136" y="3416796"/>
            <a:ext cx="2295227" cy="436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6185297" y="3891111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344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942975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401651" y="2853928"/>
            <a:ext cx="3199448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8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Outputs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1263015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3525500" y="2834878"/>
            <a:ext cx="38100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487400" y="2853928"/>
            <a:ext cx="38862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L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4445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changes the generator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19200" y="34159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19200" y="38350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 …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41529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5048250" y="2644378"/>
            <a:ext cx="34290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15136" y="3416796"/>
            <a:ext cx="2295227" cy="436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6185297" y="3891111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344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942975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401651" y="2853928"/>
            <a:ext cx="3199448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8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Outputs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1263015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3525500" y="2834878"/>
            <a:ext cx="38100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487400" y="2853928"/>
            <a:ext cx="38862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L</a:t>
            </a:r>
            <a:endParaRPr lang="en-US" sz="30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286625" y="5692378"/>
            <a:ext cx="733425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gradient ∇</a:t>
            </a:r>
            <a:r>
              <a:rPr lang="en-US" sz="2125" baseline="-400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flows back</a:t>
            </a:r>
            <a:endParaRPr lang="en-US" sz="2550" dirty="0"/>
          </a:p>
        </p:txBody>
      </p:sp>
      <p:sp>
        <p:nvSpPr>
          <p:cNvPr id="19" name="Text 1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4445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changes the generator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19200" y="34159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19200" y="3835003"/>
            <a:ext cx="287083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 …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41529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5048250" y="2644378"/>
            <a:ext cx="34290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615136" y="3416796"/>
            <a:ext cx="2295227" cy="436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6185297" y="3891111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53440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9429750" y="2834878"/>
            <a:ext cx="31432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401651" y="2853928"/>
            <a:ext cx="3199448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8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Outputs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12630150" y="3501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3525500" y="2834878"/>
            <a:ext cx="38100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487400" y="2853928"/>
            <a:ext cx="3886200" cy="1905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 L</a:t>
            </a:r>
            <a:endParaRPr lang="en-US" sz="30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286625" y="5692378"/>
            <a:ext cx="733425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gradient ∇</a:t>
            </a:r>
            <a:r>
              <a:rPr lang="en-US" sz="2125" baseline="-400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flows back</a:t>
            </a:r>
            <a:endParaRPr lang="en-US" sz="2550" dirty="0"/>
          </a:p>
        </p:txBody>
      </p:sp>
      <p:sp>
        <p:nvSpPr>
          <p:cNvPr id="19" name="Shape 16"/>
          <p:cNvSpPr/>
          <p:nvPr/>
        </p:nvSpPr>
        <p:spPr>
          <a:xfrm>
            <a:off x="3429000" y="6644878"/>
            <a:ext cx="11430000" cy="970062"/>
          </a:xfrm>
          <a:prstGeom prst="roundRect">
            <a:avLst>
              <a:gd name="adj" fmla="val 1767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3562350" y="6835378"/>
            <a:ext cx="11163300" cy="62716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4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θ′ = θ − η ∇</a:t>
            </a:r>
            <a:r>
              <a:rPr lang="en-US" sz="2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34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endParaRPr lang="en-US" sz="3450" dirty="0"/>
          </a:p>
        </p:txBody>
      </p:sp>
      <p:sp>
        <p:nvSpPr>
          <p:cNvPr id="21" name="Text 18"/>
          <p:cNvSpPr/>
          <p:nvPr/>
        </p:nvSpPr>
        <p:spPr>
          <a:xfrm>
            <a:off x="4471690" y="7645003"/>
            <a:ext cx="132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θ: weights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7757964" y="7645003"/>
            <a:ext cx="195716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η: learning rate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11622584" y="7645003"/>
            <a:ext cx="2412936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L: loss to minimize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591548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LoRA: a small trainable change to a frozen matrix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835128"/>
            <a:ext cx="1524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00051" y="4963716"/>
            <a:ext cx="30494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466552" y="5392341"/>
            <a:ext cx="57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591548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LoRA: a small trainable change to a frozen matrix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835128"/>
            <a:ext cx="1524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00051" y="4963716"/>
            <a:ext cx="30494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466552" y="5392341"/>
            <a:ext cx="57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714750" y="2644378"/>
            <a:ext cx="2286000" cy="2343150"/>
          </a:xfrm>
          <a:prstGeom prst="roundRect">
            <a:avLst>
              <a:gd name="adj" fmla="val 5000"/>
            </a:avLst>
          </a:prstGeom>
          <a:solidFill>
            <a:srgbClr val="2A3546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627066" y="3359944"/>
            <a:ext cx="537418" cy="5881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275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3300" dirty="0"/>
          </a:p>
        </p:txBody>
      </p:sp>
      <p:sp>
        <p:nvSpPr>
          <p:cNvPr id="10" name="Shape 7"/>
          <p:cNvSpPr/>
          <p:nvPr/>
        </p:nvSpPr>
        <p:spPr>
          <a:xfrm>
            <a:off x="4403527" y="4005262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403527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08302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55902" y="4119562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717852" y="4010918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591548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LoRA: a small trainable change to a frozen matrix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835128"/>
            <a:ext cx="1524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00051" y="4963716"/>
            <a:ext cx="30494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466552" y="5392341"/>
            <a:ext cx="57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714750" y="2644378"/>
            <a:ext cx="2286000" cy="2343150"/>
          </a:xfrm>
          <a:prstGeom prst="roundRect">
            <a:avLst>
              <a:gd name="adj" fmla="val 5000"/>
            </a:avLst>
          </a:prstGeom>
          <a:solidFill>
            <a:srgbClr val="2A3546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627066" y="3359944"/>
            <a:ext cx="537418" cy="5881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275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3300" dirty="0"/>
          </a:p>
        </p:txBody>
      </p:sp>
      <p:sp>
        <p:nvSpPr>
          <p:cNvPr id="10" name="Shape 7"/>
          <p:cNvSpPr/>
          <p:nvPr/>
        </p:nvSpPr>
        <p:spPr>
          <a:xfrm>
            <a:off x="4403527" y="4005262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403527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08302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55902" y="4119562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717852" y="4010918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3714750" y="6549628"/>
            <a:ext cx="2286000" cy="5715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3676650" y="6549628"/>
            <a:ext cx="23622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250" dirty="0"/>
          </a:p>
        </p:txBody>
      </p:sp>
      <p:sp>
        <p:nvSpPr>
          <p:cNvPr id="18" name="Shape 14"/>
          <p:cNvSpPr/>
          <p:nvPr/>
        </p:nvSpPr>
        <p:spPr>
          <a:xfrm>
            <a:off x="6286500" y="5597128"/>
            <a:ext cx="571500" cy="22860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/>
          <p:nvPr/>
        </p:nvSpPr>
        <p:spPr>
          <a:xfrm>
            <a:off x="6486376" y="6578203"/>
            <a:ext cx="24779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250" dirty="0"/>
          </a:p>
        </p:txBody>
      </p:sp>
      <p:sp>
        <p:nvSpPr>
          <p:cNvPr id="20" name="Text 16"/>
          <p:cNvSpPr/>
          <p:nvPr/>
        </p:nvSpPr>
        <p:spPr>
          <a:xfrm>
            <a:off x="3714750" y="7311628"/>
            <a:ext cx="27241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narrow: rank r</a:t>
            </a:r>
            <a:endParaRPr lang="en-US" sz="1950" dirty="0"/>
          </a:p>
        </p:txBody>
      </p:sp>
      <p:sp>
        <p:nvSpPr>
          <p:cNvPr id="21" name="Shape 17"/>
          <p:cNvSpPr/>
          <p:nvPr/>
        </p:nvSpPr>
        <p:spPr>
          <a:xfrm>
            <a:off x="7239000" y="4949428"/>
            <a:ext cx="762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7219950" y="4968478"/>
            <a:ext cx="8001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300" dirty="0"/>
          </a:p>
        </p:txBody>
      </p:sp>
      <p:sp>
        <p:nvSpPr>
          <p:cNvPr id="23" name="Text 19"/>
          <p:cNvSpPr/>
          <p:nvPr/>
        </p:nvSpPr>
        <p:spPr>
          <a:xfrm>
            <a:off x="8058150" y="5025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4" name="Shape 20"/>
          <p:cNvSpPr/>
          <p:nvPr/>
        </p:nvSpPr>
        <p:spPr>
          <a:xfrm>
            <a:off x="8953500" y="4835128"/>
            <a:ext cx="1905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8934450" y="4854178"/>
            <a:ext cx="19431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</a:t>
            </a:r>
            <a:endParaRPr lang="en-US" sz="2550" dirty="0"/>
          </a:p>
        </p:txBody>
      </p:sp>
      <p:sp>
        <p:nvSpPr>
          <p:cNvPr id="26" name="Text 2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591548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LoRA: a small trainable change to a frozen matrix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835128"/>
            <a:ext cx="1524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00051" y="4963716"/>
            <a:ext cx="30494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466552" y="5392341"/>
            <a:ext cx="57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714750" y="2644378"/>
            <a:ext cx="2286000" cy="2343150"/>
          </a:xfrm>
          <a:prstGeom prst="roundRect">
            <a:avLst>
              <a:gd name="adj" fmla="val 5000"/>
            </a:avLst>
          </a:prstGeom>
          <a:solidFill>
            <a:srgbClr val="2A3546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627066" y="3359944"/>
            <a:ext cx="537418" cy="5881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275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3300" dirty="0"/>
          </a:p>
        </p:txBody>
      </p:sp>
      <p:sp>
        <p:nvSpPr>
          <p:cNvPr id="10" name="Shape 7"/>
          <p:cNvSpPr/>
          <p:nvPr/>
        </p:nvSpPr>
        <p:spPr>
          <a:xfrm>
            <a:off x="4403527" y="4005262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403527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08302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55902" y="4119562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717852" y="4010918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3714750" y="6549628"/>
            <a:ext cx="2286000" cy="5715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3676650" y="6549628"/>
            <a:ext cx="23622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250" dirty="0"/>
          </a:p>
        </p:txBody>
      </p:sp>
      <p:sp>
        <p:nvSpPr>
          <p:cNvPr id="18" name="Shape 14"/>
          <p:cNvSpPr/>
          <p:nvPr/>
        </p:nvSpPr>
        <p:spPr>
          <a:xfrm>
            <a:off x="6286500" y="5597128"/>
            <a:ext cx="571500" cy="22860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/>
          <p:nvPr/>
        </p:nvSpPr>
        <p:spPr>
          <a:xfrm>
            <a:off x="6486376" y="6578203"/>
            <a:ext cx="24779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250" dirty="0"/>
          </a:p>
        </p:txBody>
      </p:sp>
      <p:sp>
        <p:nvSpPr>
          <p:cNvPr id="20" name="Text 16"/>
          <p:cNvSpPr/>
          <p:nvPr/>
        </p:nvSpPr>
        <p:spPr>
          <a:xfrm>
            <a:off x="3714750" y="7311628"/>
            <a:ext cx="27241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narrow: rank r</a:t>
            </a:r>
            <a:endParaRPr lang="en-US" sz="1950" dirty="0"/>
          </a:p>
        </p:txBody>
      </p:sp>
      <p:sp>
        <p:nvSpPr>
          <p:cNvPr id="21" name="Shape 17"/>
          <p:cNvSpPr/>
          <p:nvPr/>
        </p:nvSpPr>
        <p:spPr>
          <a:xfrm>
            <a:off x="7239000" y="4949428"/>
            <a:ext cx="762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7219950" y="4968478"/>
            <a:ext cx="8001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300" dirty="0"/>
          </a:p>
        </p:txBody>
      </p:sp>
      <p:sp>
        <p:nvSpPr>
          <p:cNvPr id="23" name="Text 19"/>
          <p:cNvSpPr/>
          <p:nvPr/>
        </p:nvSpPr>
        <p:spPr>
          <a:xfrm>
            <a:off x="8058150" y="5025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4" name="Shape 20"/>
          <p:cNvSpPr/>
          <p:nvPr/>
        </p:nvSpPr>
        <p:spPr>
          <a:xfrm>
            <a:off x="8953500" y="4835128"/>
            <a:ext cx="1905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8934450" y="4854178"/>
            <a:ext cx="19431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</a:t>
            </a:r>
            <a:endParaRPr lang="en-US" sz="2550" dirty="0"/>
          </a:p>
        </p:txBody>
      </p:sp>
      <p:sp>
        <p:nvSpPr>
          <p:cNvPr id="26" name="Shape 22"/>
          <p:cNvSpPr/>
          <p:nvPr/>
        </p:nvSpPr>
        <p:spPr>
          <a:xfrm>
            <a:off x="11430000" y="2644378"/>
            <a:ext cx="5905500" cy="874514"/>
          </a:xfrm>
          <a:prstGeom prst="roundRect">
            <a:avLst>
              <a:gd name="adj" fmla="val 1960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11608117" y="2815828"/>
            <a:ext cx="5549265" cy="569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1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W = W</a:t>
            </a:r>
            <a:r>
              <a:rPr lang="en-US" sz="2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</a:t>
            </a:r>
            <a:r>
              <a:rPr lang="en-US" sz="31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+ (α / r) BA</a:t>
            </a:r>
            <a:endParaRPr lang="en-US" sz="3150" dirty="0"/>
          </a:p>
        </p:txBody>
      </p:sp>
      <p:sp>
        <p:nvSpPr>
          <p:cNvPr id="28" name="Text 24"/>
          <p:cNvSpPr/>
          <p:nvPr/>
        </p:nvSpPr>
        <p:spPr>
          <a:xfrm>
            <a:off x="11911757" y="3882628"/>
            <a:ext cx="116993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1750" baseline="-400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d×k</a:t>
            </a:r>
            <a:endParaRPr lang="en-US" sz="2100" dirty="0"/>
          </a:p>
        </p:txBody>
      </p:sp>
      <p:sp>
        <p:nvSpPr>
          <p:cNvPr id="29" name="Text 25"/>
          <p:cNvSpPr/>
          <p:nvPr/>
        </p:nvSpPr>
        <p:spPr>
          <a:xfrm>
            <a:off x="13969157" y="3882628"/>
            <a:ext cx="103658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A: r×k</a:t>
            </a:r>
            <a:endParaRPr lang="en-US" sz="2100" dirty="0"/>
          </a:p>
        </p:txBody>
      </p:sp>
      <p:sp>
        <p:nvSpPr>
          <p:cNvPr id="30" name="Text 26"/>
          <p:cNvSpPr/>
          <p:nvPr/>
        </p:nvSpPr>
        <p:spPr>
          <a:xfrm>
            <a:off x="15893207" y="3882628"/>
            <a:ext cx="103658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B: d×r</a:t>
            </a:r>
            <a:endParaRPr lang="en-US" sz="2100" dirty="0"/>
          </a:p>
        </p:txBody>
      </p:sp>
      <p:sp>
        <p:nvSpPr>
          <p:cNvPr id="31" name="Text 2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591548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LoRA: a small trainable change to a frozen matrix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835128"/>
            <a:ext cx="1524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00051" y="4963716"/>
            <a:ext cx="304949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466552" y="5392341"/>
            <a:ext cx="57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8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714750" y="2644378"/>
            <a:ext cx="2286000" cy="2343150"/>
          </a:xfrm>
          <a:prstGeom prst="roundRect">
            <a:avLst>
              <a:gd name="adj" fmla="val 5000"/>
            </a:avLst>
          </a:prstGeom>
          <a:solidFill>
            <a:srgbClr val="2A3546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627066" y="3359944"/>
            <a:ext cx="537418" cy="5881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3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275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3300" dirty="0"/>
          </a:p>
        </p:txBody>
      </p:sp>
      <p:sp>
        <p:nvSpPr>
          <p:cNvPr id="10" name="Shape 7"/>
          <p:cNvSpPr/>
          <p:nvPr/>
        </p:nvSpPr>
        <p:spPr>
          <a:xfrm>
            <a:off x="4403527" y="4005262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403527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08302" y="4005262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55902" y="4119562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717852" y="4010918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3714750" y="6549628"/>
            <a:ext cx="2286000" cy="5715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3676650" y="6549628"/>
            <a:ext cx="23622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2250" dirty="0"/>
          </a:p>
        </p:txBody>
      </p:sp>
      <p:sp>
        <p:nvSpPr>
          <p:cNvPr id="18" name="Shape 14"/>
          <p:cNvSpPr/>
          <p:nvPr/>
        </p:nvSpPr>
        <p:spPr>
          <a:xfrm>
            <a:off x="6286500" y="5597128"/>
            <a:ext cx="571500" cy="2286000"/>
          </a:xfrm>
          <a:prstGeom prst="roundRect">
            <a:avLst>
              <a:gd name="adj" fmla="val 13333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/>
          <p:nvPr/>
        </p:nvSpPr>
        <p:spPr>
          <a:xfrm>
            <a:off x="6486376" y="6578203"/>
            <a:ext cx="24779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2250" dirty="0"/>
          </a:p>
        </p:txBody>
      </p:sp>
      <p:sp>
        <p:nvSpPr>
          <p:cNvPr id="20" name="Text 16"/>
          <p:cNvSpPr/>
          <p:nvPr/>
        </p:nvSpPr>
        <p:spPr>
          <a:xfrm>
            <a:off x="3714750" y="7311628"/>
            <a:ext cx="27241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narrow: rank r</a:t>
            </a:r>
            <a:endParaRPr lang="en-US" sz="1950" dirty="0"/>
          </a:p>
        </p:txBody>
      </p:sp>
      <p:sp>
        <p:nvSpPr>
          <p:cNvPr id="21" name="Shape 17"/>
          <p:cNvSpPr/>
          <p:nvPr/>
        </p:nvSpPr>
        <p:spPr>
          <a:xfrm>
            <a:off x="7239000" y="4949428"/>
            <a:ext cx="762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7219950" y="4968478"/>
            <a:ext cx="80010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300" dirty="0"/>
          </a:p>
        </p:txBody>
      </p:sp>
      <p:sp>
        <p:nvSpPr>
          <p:cNvPr id="23" name="Text 19"/>
          <p:cNvSpPr/>
          <p:nvPr/>
        </p:nvSpPr>
        <p:spPr>
          <a:xfrm>
            <a:off x="8058150" y="5025628"/>
            <a:ext cx="8382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4" name="Shape 20"/>
          <p:cNvSpPr/>
          <p:nvPr/>
        </p:nvSpPr>
        <p:spPr>
          <a:xfrm>
            <a:off x="8953500" y="4835128"/>
            <a:ext cx="1905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/>
          <p:nvPr/>
        </p:nvSpPr>
        <p:spPr>
          <a:xfrm>
            <a:off x="8934450" y="4854178"/>
            <a:ext cx="19431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</a:t>
            </a:r>
            <a:endParaRPr lang="en-US" sz="2550" dirty="0"/>
          </a:p>
        </p:txBody>
      </p:sp>
      <p:sp>
        <p:nvSpPr>
          <p:cNvPr id="26" name="Shape 22"/>
          <p:cNvSpPr/>
          <p:nvPr/>
        </p:nvSpPr>
        <p:spPr>
          <a:xfrm>
            <a:off x="11430000" y="2644378"/>
            <a:ext cx="5905500" cy="874514"/>
          </a:xfrm>
          <a:prstGeom prst="roundRect">
            <a:avLst>
              <a:gd name="adj" fmla="val 1960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11608117" y="2815828"/>
            <a:ext cx="5549265" cy="5697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1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W = W</a:t>
            </a:r>
            <a:r>
              <a:rPr lang="en-US" sz="2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</a:t>
            </a:r>
            <a:r>
              <a:rPr lang="en-US" sz="31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+ (α / r) BA</a:t>
            </a:r>
            <a:endParaRPr lang="en-US" sz="3150" dirty="0"/>
          </a:p>
        </p:txBody>
      </p:sp>
      <p:sp>
        <p:nvSpPr>
          <p:cNvPr id="28" name="Text 24"/>
          <p:cNvSpPr/>
          <p:nvPr/>
        </p:nvSpPr>
        <p:spPr>
          <a:xfrm>
            <a:off x="11911757" y="3882628"/>
            <a:ext cx="116993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r>
              <a:rPr lang="en-US" sz="1750" baseline="-400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d×k</a:t>
            </a:r>
            <a:endParaRPr lang="en-US" sz="2100" dirty="0"/>
          </a:p>
        </p:txBody>
      </p:sp>
      <p:sp>
        <p:nvSpPr>
          <p:cNvPr id="29" name="Text 25"/>
          <p:cNvSpPr/>
          <p:nvPr/>
        </p:nvSpPr>
        <p:spPr>
          <a:xfrm>
            <a:off x="13969157" y="3882628"/>
            <a:ext cx="103658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A: r×k</a:t>
            </a:r>
            <a:endParaRPr lang="en-US" sz="2100" dirty="0"/>
          </a:p>
        </p:txBody>
      </p:sp>
      <p:sp>
        <p:nvSpPr>
          <p:cNvPr id="30" name="Text 26"/>
          <p:cNvSpPr/>
          <p:nvPr/>
        </p:nvSpPr>
        <p:spPr>
          <a:xfrm>
            <a:off x="15893207" y="3882628"/>
            <a:ext cx="1036588" cy="38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B: d×r</a:t>
            </a:r>
            <a:endParaRPr lang="en-US" sz="2100" dirty="0"/>
          </a:p>
        </p:txBody>
      </p:sp>
      <p:sp>
        <p:nvSpPr>
          <p:cNvPr id="31" name="Shape 27"/>
          <p:cNvSpPr/>
          <p:nvPr/>
        </p:nvSpPr>
        <p:spPr>
          <a:xfrm>
            <a:off x="11430000" y="5025628"/>
            <a:ext cx="5905500" cy="704850"/>
          </a:xfrm>
          <a:prstGeom prst="roundRect">
            <a:avLst>
              <a:gd name="adj" fmla="val 2432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8"/>
          <p:cNvSpPr/>
          <p:nvPr/>
        </p:nvSpPr>
        <p:spPr>
          <a:xfrm>
            <a:off x="11677650" y="5216128"/>
            <a:ext cx="155525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update</a:t>
            </a:r>
            <a:endParaRPr lang="en-US" sz="2250" dirty="0"/>
          </a:p>
        </p:txBody>
      </p:sp>
      <p:sp>
        <p:nvSpPr>
          <p:cNvPr id="33" name="Text 29"/>
          <p:cNvSpPr/>
          <p:nvPr/>
        </p:nvSpPr>
        <p:spPr>
          <a:xfrm>
            <a:off x="15356979" y="5216128"/>
            <a:ext cx="190395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of W trains</a:t>
            </a:r>
            <a:endParaRPr lang="en-US" sz="2250" dirty="0"/>
          </a:p>
        </p:txBody>
      </p:sp>
      <p:sp>
        <p:nvSpPr>
          <p:cNvPr id="34" name="Shape 30"/>
          <p:cNvSpPr/>
          <p:nvPr/>
        </p:nvSpPr>
        <p:spPr>
          <a:xfrm>
            <a:off x="11430000" y="5882878"/>
            <a:ext cx="5905500" cy="704850"/>
          </a:xfrm>
          <a:prstGeom prst="roundRect">
            <a:avLst>
              <a:gd name="adj" fmla="val 2432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1"/>
          <p:cNvSpPr/>
          <p:nvPr/>
        </p:nvSpPr>
        <p:spPr>
          <a:xfrm>
            <a:off x="11677650" y="6073378"/>
            <a:ext cx="18176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 update</a:t>
            </a:r>
            <a:endParaRPr lang="en-US" sz="2250" dirty="0"/>
          </a:p>
        </p:txBody>
      </p:sp>
      <p:sp>
        <p:nvSpPr>
          <p:cNvPr id="36" name="Text 32"/>
          <p:cNvSpPr/>
          <p:nvPr/>
        </p:nvSpPr>
        <p:spPr>
          <a:xfrm>
            <a:off x="15308907" y="6073378"/>
            <a:ext cx="195683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A, B train</a:t>
            </a:r>
            <a:endParaRPr lang="en-US" sz="2250" dirty="0"/>
          </a:p>
        </p:txBody>
      </p:sp>
      <p:sp>
        <p:nvSpPr>
          <p:cNvPr id="37" name="Text 33"/>
          <p:cNvSpPr/>
          <p:nvPr/>
        </p:nvSpPr>
        <p:spPr>
          <a:xfrm>
            <a:off x="11430000" y="6740128"/>
            <a:ext cx="6082665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Chooses which parameters train. The loss still needs a signal.</a:t>
            </a:r>
            <a:endParaRPr lang="en-US" sz="2250" dirty="0"/>
          </a:p>
        </p:txBody>
      </p:sp>
      <p:sp>
        <p:nvSpPr>
          <p:cNvPr id="38" name="Text 3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30042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SFT: learning from a supplied solution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3257550" y="2453878"/>
            <a:ext cx="6649492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9950" y="2549128"/>
            <a:ext cx="654417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 Show your steps.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359687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A = y*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257550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09950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4019699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72099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4610398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62798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201096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3496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91795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944195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6553944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06344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7335143" y="3611166"/>
            <a:ext cx="265031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supplied, not sampled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30042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SFT: learning from a supplied solution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3257550" y="2453878"/>
            <a:ext cx="6649492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9950" y="2549128"/>
            <a:ext cx="654417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 Show your steps.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359687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A = y*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257550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09950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4019699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72099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4610398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62798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201096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3496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91795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944195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6553944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06344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7335143" y="3611166"/>
            <a:ext cx="265031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supplied, not sampled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3257550" y="4406503"/>
            <a:ext cx="4191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target tokens fed in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30042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SFT: learning from a supplied solution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3257550" y="2453878"/>
            <a:ext cx="6649492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9950" y="2549128"/>
            <a:ext cx="654417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 Show your steps.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359687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A = y*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257550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09950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4019699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72099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4610398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62798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201096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3496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91795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944195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6553944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06344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7335143" y="3611166"/>
            <a:ext cx="265031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supplied, not sampled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3257550" y="4406503"/>
            <a:ext cx="4191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target tokens fed in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952500" y="51208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111425" y="5654129"/>
            <a:ext cx="539651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1492627" y="6222057"/>
            <a:ext cx="1777246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LoRA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1803797" y="660677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3819525" y="59781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4476750" y="5120878"/>
            <a:ext cx="4953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62500" y="5349478"/>
            <a:ext cx="481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prediction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4762500" y="578762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5467350" y="5820966"/>
            <a:ext cx="250314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382000" y="581144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0.45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4762500" y="6273403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5467350" y="6306741"/>
            <a:ext cx="222498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8382000" y="6297216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0.40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4762500" y="675917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5467350" y="6792516"/>
            <a:ext cx="83433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8382000" y="678299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30042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SFT: learning from a supplied solution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3257550" y="2453878"/>
            <a:ext cx="6649492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9950" y="2549128"/>
            <a:ext cx="654417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 Show your steps.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359687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A = y*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257550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09950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4019699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72099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4610398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62798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201096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3496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91795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944195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6553944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06344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7335143" y="3611166"/>
            <a:ext cx="265031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supplied, not sampled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3257550" y="4406503"/>
            <a:ext cx="4191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target tokens fed in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952500" y="51208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111425" y="5654129"/>
            <a:ext cx="539651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1492627" y="6222057"/>
            <a:ext cx="1777246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LoRA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1803797" y="660677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3819525" y="59781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4476750" y="5120878"/>
            <a:ext cx="4953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62500" y="5349478"/>
            <a:ext cx="481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prediction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4762500" y="578762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5467350" y="5820966"/>
            <a:ext cx="250314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382000" y="581144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0.45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4762500" y="6273403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5467350" y="6306741"/>
            <a:ext cx="222498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8382000" y="6297216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0.40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4667250" y="6197203"/>
            <a:ext cx="4572000" cy="504825"/>
          </a:xfrm>
          <a:prstGeom prst="roundRect">
            <a:avLst>
              <a:gd name="adj" fmla="val 22642"/>
            </a:avLst>
          </a:prstGeom>
          <a:ln w="3810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62500" y="675917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5467350" y="6792516"/>
            <a:ext cx="83433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382000" y="678299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100" dirty="0"/>
          </a:p>
        </p:txBody>
      </p:sp>
      <p:sp>
        <p:nvSpPr>
          <p:cNvPr id="41" name="Shape 39"/>
          <p:cNvSpPr/>
          <p:nvPr/>
        </p:nvSpPr>
        <p:spPr>
          <a:xfrm>
            <a:off x="10287000" y="5216128"/>
            <a:ext cx="7048500" cy="826591"/>
          </a:xfrm>
          <a:prstGeom prst="roundRect">
            <a:avLst>
              <a:gd name="adj" fmla="val 2074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447973" y="5387578"/>
            <a:ext cx="6726555" cy="521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 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−log π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(y* | q)</a:t>
            </a:r>
            <a:endParaRPr lang="en-US" sz="2850" dirty="0"/>
          </a:p>
        </p:txBody>
      </p:sp>
      <p:sp>
        <p:nvSpPr>
          <p:cNvPr id="43" name="Text 41"/>
          <p:cNvSpPr/>
          <p:nvPr/>
        </p:nvSpPr>
        <p:spPr>
          <a:xfrm>
            <a:off x="9934575" y="6359128"/>
            <a:ext cx="77533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token: −log 0.40 = </a:t>
            </a: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0.92</a:t>
            </a:r>
            <a:endParaRPr lang="en-US" sz="2400" dirty="0"/>
          </a:p>
        </p:txBody>
      </p:sp>
      <p:sp>
        <p:nvSpPr>
          <p:cNvPr id="44" name="Text 4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30042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SFT: learning from a supplied solution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54912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3257550" y="2453878"/>
            <a:ext cx="6649492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09950" y="2549128"/>
            <a:ext cx="6544177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Solve 2(x + 3) = 10. Show your steps.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3596878"/>
            <a:ext cx="240982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A = y*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257550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09950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4019699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72099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4610398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62798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5201096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53496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91795" y="3501628"/>
            <a:ext cx="647849" cy="514350"/>
          </a:xfrm>
          <a:prstGeom prst="roundRect">
            <a:avLst>
              <a:gd name="adj" fmla="val 18519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944195" y="3596878"/>
            <a:ext cx="41924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6553944" y="3501628"/>
            <a:ext cx="476399" cy="514350"/>
          </a:xfrm>
          <a:prstGeom prst="roundRect">
            <a:avLst>
              <a:gd name="adj" fmla="val 19994"/>
            </a:avLst>
          </a:prstGeom>
          <a:solidFill>
            <a:srgbClr val="1B293B">
              <a:alpha val="50000"/>
            </a:srgbClr>
          </a:solidFill>
          <a:ln w="19050">
            <a:solidFill>
              <a:srgbClr val="2C3E55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06344" y="3596878"/>
            <a:ext cx="247799" cy="3619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…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7335143" y="3611166"/>
            <a:ext cx="265031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supplied, not sampled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3257550" y="4406503"/>
            <a:ext cx="41910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 target tokens fed in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952500" y="51208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111425" y="5654129"/>
            <a:ext cx="539651" cy="529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778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</a:t>
            </a:r>
            <a:r>
              <a:rPr lang="en-US" sz="250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1492627" y="6222057"/>
            <a:ext cx="1777246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LoRA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1803797" y="660677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3819525" y="59781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4476750" y="5120878"/>
            <a:ext cx="4953000" cy="2857500"/>
          </a:xfrm>
          <a:prstGeom prst="roundRect">
            <a:avLst>
              <a:gd name="adj" fmla="val 6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62500" y="5349478"/>
            <a:ext cx="4819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Next-token prediction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4762500" y="578762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5467350" y="5820966"/>
            <a:ext cx="250314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382000" y="581144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0.45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4762500" y="6273403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5467350" y="6306741"/>
            <a:ext cx="222498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8382000" y="6297216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0.40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4667250" y="6197203"/>
            <a:ext cx="4572000" cy="504825"/>
          </a:xfrm>
          <a:prstGeom prst="roundRect">
            <a:avLst>
              <a:gd name="adj" fmla="val 22642"/>
            </a:avLst>
          </a:prstGeom>
          <a:ln w="3810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62500" y="6759178"/>
            <a:ext cx="6477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5467350" y="6792516"/>
            <a:ext cx="834330" cy="285750"/>
          </a:xfrm>
          <a:prstGeom prst="roundRect">
            <a:avLst>
              <a:gd name="adj" fmla="val 20000"/>
            </a:avLst>
          </a:prstGeom>
          <a:solidFill>
            <a:srgbClr val="B9C5D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382000" y="6782991"/>
            <a:ext cx="838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100" dirty="0"/>
          </a:p>
        </p:txBody>
      </p:sp>
      <p:sp>
        <p:nvSpPr>
          <p:cNvPr id="41" name="Shape 39"/>
          <p:cNvSpPr/>
          <p:nvPr/>
        </p:nvSpPr>
        <p:spPr>
          <a:xfrm>
            <a:off x="10287000" y="5216128"/>
            <a:ext cx="7048500" cy="826591"/>
          </a:xfrm>
          <a:prstGeom prst="roundRect">
            <a:avLst>
              <a:gd name="adj" fmla="val 2074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447973" y="5387578"/>
            <a:ext cx="6726555" cy="521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 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−log π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(y* | q)</a:t>
            </a:r>
            <a:endParaRPr lang="en-US" sz="2850" dirty="0"/>
          </a:p>
        </p:txBody>
      </p:sp>
      <p:sp>
        <p:nvSpPr>
          <p:cNvPr id="43" name="Text 41"/>
          <p:cNvSpPr/>
          <p:nvPr/>
        </p:nvSpPr>
        <p:spPr>
          <a:xfrm>
            <a:off x="9934575" y="6359128"/>
            <a:ext cx="77533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token: −log 0.40 = </a:t>
            </a: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0.92</a:t>
            </a:r>
            <a:endParaRPr lang="en-US" sz="2400" dirty="0"/>
          </a:p>
        </p:txBody>
      </p:sp>
      <p:sp>
        <p:nvSpPr>
          <p:cNvPr id="44" name="Text 42"/>
          <p:cNvSpPr/>
          <p:nvPr/>
        </p:nvSpPr>
        <p:spPr>
          <a:xfrm>
            <a:off x="9934575" y="7216378"/>
            <a:ext cx="775335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− Σ</a:t>
            </a:r>
            <a:r>
              <a:rPr lang="en-US" sz="187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187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(y*</a:t>
            </a:r>
            <a:r>
              <a:rPr lang="en-US" sz="187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q, y*</a:t>
            </a:r>
            <a:r>
              <a:rPr lang="en-US" sz="187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· minimize</a:t>
            </a:r>
            <a:endParaRPr lang="en-US" sz="2250" dirty="0"/>
          </a:p>
        </p:txBody>
      </p:sp>
      <p:sp>
        <p:nvSpPr>
          <p:cNvPr id="45" name="Text 4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68727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learning from a stored preference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988605" y="1231255"/>
            <a:ext cx="1346895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60055" y="1288405"/>
            <a:ext cx="10801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3025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chosen y⁺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200150" y="3388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00150" y="3832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00150" y="4276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52500" y="5501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00150" y="5692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rejected y⁻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0150" y="6055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200150" y="6499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7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200150" y="6943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68727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learning from a stored preference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988605" y="1231255"/>
            <a:ext cx="1346895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60055" y="1288405"/>
            <a:ext cx="10801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3025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chosen y⁺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200150" y="3388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00150" y="3832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00150" y="4276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52500" y="5501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00150" y="5692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rejected y⁻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0150" y="6055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200150" y="6499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7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200150" y="6943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5048250" y="2834878"/>
            <a:ext cx="3429000" cy="2095500"/>
          </a:xfrm>
          <a:prstGeom prst="roundRect">
            <a:avLst>
              <a:gd name="adj" fmla="val 8182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925369" y="348942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6185297" y="400898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9525000" y="293012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424517" y="311452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11038582" y="313491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11162258" y="3113782"/>
            <a:ext cx="682656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</a:t>
            </a:r>
            <a:endParaRPr lang="en-US" sz="2100" dirty="0"/>
          </a:p>
        </p:txBody>
      </p:sp>
      <p:sp>
        <p:nvSpPr>
          <p:cNvPr id="24" name="Shape 21"/>
          <p:cNvSpPr/>
          <p:nvPr/>
        </p:nvSpPr>
        <p:spPr>
          <a:xfrm>
            <a:off x="9525000" y="416837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0441186" y="435277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26" name="Text 23"/>
          <p:cNvSpPr/>
          <p:nvPr/>
        </p:nvSpPr>
        <p:spPr>
          <a:xfrm>
            <a:off x="11055251" y="437316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27" name="Text 24"/>
          <p:cNvSpPr/>
          <p:nvPr/>
        </p:nvSpPr>
        <p:spPr>
          <a:xfrm>
            <a:off x="11178927" y="4352032"/>
            <a:ext cx="64918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</a:t>
            </a:r>
            <a:endParaRPr lang="en-US" sz="2100" dirty="0"/>
          </a:p>
        </p:txBody>
      </p:sp>
      <p:sp>
        <p:nvSpPr>
          <p:cNvPr id="28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68727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learning from a stored preference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988605" y="1231255"/>
            <a:ext cx="1346895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60055" y="1288405"/>
            <a:ext cx="10801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3025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chosen y⁺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200150" y="3388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00150" y="3832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00150" y="4276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52500" y="5501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00150" y="5692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rejected y⁻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0150" y="6055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200150" y="6499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7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200150" y="6943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5048250" y="2834878"/>
            <a:ext cx="3429000" cy="2095500"/>
          </a:xfrm>
          <a:prstGeom prst="roundRect">
            <a:avLst>
              <a:gd name="adj" fmla="val 8182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925369" y="348942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6185297" y="400898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48250" y="5978128"/>
            <a:ext cx="3429000" cy="2095500"/>
          </a:xfrm>
          <a:prstGeom prst="roundRect">
            <a:avLst>
              <a:gd name="adj" fmla="val 8182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52906" y="6632674"/>
            <a:ext cx="2619539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2700" dirty="0"/>
          </a:p>
        </p:txBody>
      </p:sp>
      <p:sp>
        <p:nvSpPr>
          <p:cNvPr id="21" name="Shape 19"/>
          <p:cNvSpPr/>
          <p:nvPr/>
        </p:nvSpPr>
        <p:spPr>
          <a:xfrm>
            <a:off x="6308527" y="715223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08527" y="715223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413302" y="715223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260902" y="726653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622852" y="715788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8" name="Shape 24"/>
          <p:cNvSpPr/>
          <p:nvPr/>
        </p:nvSpPr>
        <p:spPr>
          <a:xfrm>
            <a:off x="9525000" y="293012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10424517" y="311452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0" name="Text 26"/>
          <p:cNvSpPr/>
          <p:nvPr/>
        </p:nvSpPr>
        <p:spPr>
          <a:xfrm>
            <a:off x="11038582" y="313491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31" name="Text 27"/>
          <p:cNvSpPr/>
          <p:nvPr/>
        </p:nvSpPr>
        <p:spPr>
          <a:xfrm>
            <a:off x="11162258" y="3113782"/>
            <a:ext cx="682656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</a:t>
            </a:r>
            <a:endParaRPr lang="en-US" sz="2100" dirty="0"/>
          </a:p>
        </p:txBody>
      </p:sp>
      <p:sp>
        <p:nvSpPr>
          <p:cNvPr id="32" name="Shape 28"/>
          <p:cNvSpPr/>
          <p:nvPr/>
        </p:nvSpPr>
        <p:spPr>
          <a:xfrm>
            <a:off x="9525000" y="416837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0441186" y="435277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4" name="Text 30"/>
          <p:cNvSpPr/>
          <p:nvPr/>
        </p:nvSpPr>
        <p:spPr>
          <a:xfrm>
            <a:off x="11055251" y="437316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35" name="Text 31"/>
          <p:cNvSpPr/>
          <p:nvPr/>
        </p:nvSpPr>
        <p:spPr>
          <a:xfrm>
            <a:off x="11178927" y="4352032"/>
            <a:ext cx="64918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</a:t>
            </a:r>
            <a:endParaRPr lang="en-US" sz="2100" dirty="0"/>
          </a:p>
        </p:txBody>
      </p:sp>
      <p:sp>
        <p:nvSpPr>
          <p:cNvPr id="36" name="Shape 32"/>
          <p:cNvSpPr/>
          <p:nvPr/>
        </p:nvSpPr>
        <p:spPr>
          <a:xfrm>
            <a:off x="9525000" y="607337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3"/>
          <p:cNvSpPr/>
          <p:nvPr/>
        </p:nvSpPr>
        <p:spPr>
          <a:xfrm>
            <a:off x="10356652" y="625777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8" name="Text 34"/>
          <p:cNvSpPr/>
          <p:nvPr/>
        </p:nvSpPr>
        <p:spPr>
          <a:xfrm>
            <a:off x="10970716" y="6278166"/>
            <a:ext cx="33560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1750" dirty="0"/>
          </a:p>
        </p:txBody>
      </p:sp>
      <p:sp>
        <p:nvSpPr>
          <p:cNvPr id="39" name="Text 35"/>
          <p:cNvSpPr/>
          <p:nvPr/>
        </p:nvSpPr>
        <p:spPr>
          <a:xfrm>
            <a:off x="11230124" y="6257032"/>
            <a:ext cx="682656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</a:t>
            </a:r>
            <a:endParaRPr lang="en-US" sz="2100" dirty="0"/>
          </a:p>
        </p:txBody>
      </p:sp>
      <p:sp>
        <p:nvSpPr>
          <p:cNvPr id="40" name="Shape 36"/>
          <p:cNvSpPr/>
          <p:nvPr/>
        </p:nvSpPr>
        <p:spPr>
          <a:xfrm>
            <a:off x="9525000" y="731162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7"/>
          <p:cNvSpPr/>
          <p:nvPr/>
        </p:nvSpPr>
        <p:spPr>
          <a:xfrm>
            <a:off x="10373320" y="749602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42" name="Text 38"/>
          <p:cNvSpPr/>
          <p:nvPr/>
        </p:nvSpPr>
        <p:spPr>
          <a:xfrm>
            <a:off x="10987385" y="7516416"/>
            <a:ext cx="33560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1750" dirty="0"/>
          </a:p>
        </p:txBody>
      </p:sp>
      <p:sp>
        <p:nvSpPr>
          <p:cNvPr id="43" name="Text 39"/>
          <p:cNvSpPr/>
          <p:nvPr/>
        </p:nvSpPr>
        <p:spPr>
          <a:xfrm>
            <a:off x="11246793" y="7495282"/>
            <a:ext cx="64918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</a:t>
            </a:r>
            <a:endParaRPr lang="en-US" sz="2100" dirty="0"/>
          </a:p>
        </p:txBody>
      </p:sp>
      <p:sp>
        <p:nvSpPr>
          <p:cNvPr id="44" name="Text 4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68727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learning from a stored preference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988605" y="1231255"/>
            <a:ext cx="1346895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60055" y="1288405"/>
            <a:ext cx="10801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3025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chosen y⁺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200150" y="3388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200150" y="3832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00150" y="4276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52500" y="5501878"/>
            <a:ext cx="3143250" cy="2381250"/>
          </a:xfrm>
          <a:prstGeom prst="roundRect">
            <a:avLst>
              <a:gd name="adj" fmla="val 72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00150" y="5692378"/>
            <a:ext cx="2912745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rejected y⁻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0150" y="6055668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200150" y="6499473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7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200150" y="6943279"/>
            <a:ext cx="2912745" cy="42475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0968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5048250" y="2834878"/>
            <a:ext cx="3429000" cy="2095500"/>
          </a:xfrm>
          <a:prstGeom prst="roundRect">
            <a:avLst>
              <a:gd name="adj" fmla="val 8182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925369" y="348942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6185297" y="400898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048250" y="5978128"/>
            <a:ext cx="3429000" cy="2095500"/>
          </a:xfrm>
          <a:prstGeom prst="roundRect">
            <a:avLst>
              <a:gd name="adj" fmla="val 8182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52906" y="6632674"/>
            <a:ext cx="2619539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2700" dirty="0"/>
          </a:p>
        </p:txBody>
      </p:sp>
      <p:sp>
        <p:nvSpPr>
          <p:cNvPr id="21" name="Shape 19"/>
          <p:cNvSpPr/>
          <p:nvPr/>
        </p:nvSpPr>
        <p:spPr>
          <a:xfrm>
            <a:off x="6308527" y="715223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08527" y="715223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413302" y="715223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260902" y="726653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622852" y="715788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8" name="Shape 24"/>
          <p:cNvSpPr/>
          <p:nvPr/>
        </p:nvSpPr>
        <p:spPr>
          <a:xfrm>
            <a:off x="9525000" y="293012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10424517" y="311452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0" name="Text 26"/>
          <p:cNvSpPr/>
          <p:nvPr/>
        </p:nvSpPr>
        <p:spPr>
          <a:xfrm>
            <a:off x="11038582" y="313491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31" name="Text 27"/>
          <p:cNvSpPr/>
          <p:nvPr/>
        </p:nvSpPr>
        <p:spPr>
          <a:xfrm>
            <a:off x="11162258" y="3113782"/>
            <a:ext cx="682656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</a:t>
            </a:r>
            <a:endParaRPr lang="en-US" sz="2100" dirty="0"/>
          </a:p>
        </p:txBody>
      </p:sp>
      <p:sp>
        <p:nvSpPr>
          <p:cNvPr id="32" name="Shape 28"/>
          <p:cNvSpPr/>
          <p:nvPr/>
        </p:nvSpPr>
        <p:spPr>
          <a:xfrm>
            <a:off x="9525000" y="416837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0441186" y="435277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4" name="Text 30"/>
          <p:cNvSpPr/>
          <p:nvPr/>
        </p:nvSpPr>
        <p:spPr>
          <a:xfrm>
            <a:off x="11055251" y="4373166"/>
            <a:ext cx="19987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750" dirty="0"/>
          </a:p>
        </p:txBody>
      </p:sp>
      <p:sp>
        <p:nvSpPr>
          <p:cNvPr id="35" name="Text 31"/>
          <p:cNvSpPr/>
          <p:nvPr/>
        </p:nvSpPr>
        <p:spPr>
          <a:xfrm>
            <a:off x="11178927" y="4352032"/>
            <a:ext cx="64918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</a:t>
            </a:r>
            <a:endParaRPr lang="en-US" sz="2100" dirty="0"/>
          </a:p>
        </p:txBody>
      </p:sp>
      <p:sp>
        <p:nvSpPr>
          <p:cNvPr id="36" name="Shape 32"/>
          <p:cNvSpPr/>
          <p:nvPr/>
        </p:nvSpPr>
        <p:spPr>
          <a:xfrm>
            <a:off x="9525000" y="607337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3"/>
          <p:cNvSpPr/>
          <p:nvPr/>
        </p:nvSpPr>
        <p:spPr>
          <a:xfrm>
            <a:off x="10356652" y="625777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38" name="Text 34"/>
          <p:cNvSpPr/>
          <p:nvPr/>
        </p:nvSpPr>
        <p:spPr>
          <a:xfrm>
            <a:off x="10970716" y="6278166"/>
            <a:ext cx="33560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1750" dirty="0"/>
          </a:p>
        </p:txBody>
      </p:sp>
      <p:sp>
        <p:nvSpPr>
          <p:cNvPr id="39" name="Text 35"/>
          <p:cNvSpPr/>
          <p:nvPr/>
        </p:nvSpPr>
        <p:spPr>
          <a:xfrm>
            <a:off x="11230124" y="6257032"/>
            <a:ext cx="682656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</a:t>
            </a:r>
            <a:endParaRPr lang="en-US" sz="2100" dirty="0"/>
          </a:p>
        </p:txBody>
      </p:sp>
      <p:sp>
        <p:nvSpPr>
          <p:cNvPr id="40" name="Shape 36"/>
          <p:cNvSpPr/>
          <p:nvPr/>
        </p:nvSpPr>
        <p:spPr>
          <a:xfrm>
            <a:off x="9525000" y="7311628"/>
            <a:ext cx="314325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7"/>
          <p:cNvSpPr/>
          <p:nvPr/>
        </p:nvSpPr>
        <p:spPr>
          <a:xfrm>
            <a:off x="10373320" y="7496026"/>
            <a:ext cx="69020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100" dirty="0"/>
          </a:p>
        </p:txBody>
      </p:sp>
      <p:sp>
        <p:nvSpPr>
          <p:cNvPr id="42" name="Text 38"/>
          <p:cNvSpPr/>
          <p:nvPr/>
        </p:nvSpPr>
        <p:spPr>
          <a:xfrm>
            <a:off x="10987385" y="7516416"/>
            <a:ext cx="335607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endParaRPr lang="en-US" sz="1750" dirty="0"/>
          </a:p>
        </p:txBody>
      </p:sp>
      <p:sp>
        <p:nvSpPr>
          <p:cNvPr id="43" name="Text 39"/>
          <p:cNvSpPr/>
          <p:nvPr/>
        </p:nvSpPr>
        <p:spPr>
          <a:xfrm>
            <a:off x="11246793" y="7495282"/>
            <a:ext cx="64918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</a:t>
            </a:r>
            <a:endParaRPr lang="en-US" sz="2100" dirty="0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45" name="Shape 40"/>
          <p:cNvSpPr/>
          <p:nvPr/>
        </p:nvSpPr>
        <p:spPr>
          <a:xfrm>
            <a:off x="13716000" y="4549378"/>
            <a:ext cx="3619500" cy="1714500"/>
          </a:xfrm>
          <a:prstGeom prst="roundRect">
            <a:avLst>
              <a:gd name="adj" fmla="val 10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1"/>
          <p:cNvSpPr/>
          <p:nvPr/>
        </p:nvSpPr>
        <p:spPr>
          <a:xfrm>
            <a:off x="13680758" y="4568428"/>
            <a:ext cx="3689985" cy="1714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Pairwise loss</a:t>
            </a:r>
            <a:endParaRPr lang="en-US" sz="2700" dirty="0"/>
          </a:p>
        </p:txBody>
      </p:sp>
      <p:sp>
        <p:nvSpPr>
          <p:cNvPr id="47" name="Text 42"/>
          <p:cNvSpPr/>
          <p:nvPr/>
        </p:nvSpPr>
        <p:spPr>
          <a:xfrm>
            <a:off x="13716000" y="6549628"/>
            <a:ext cx="3728085" cy="11272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a relative preference from stored pairs. Updates π</a:t>
            </a:r>
            <a:r>
              <a:rPr lang="en-US" sz="1750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</a:t>
            </a: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only.</a:t>
            </a:r>
            <a:endParaRPr lang="en-US" sz="2100" dirty="0"/>
          </a:p>
        </p:txBody>
      </p:sp>
      <p:sp>
        <p:nvSpPr>
          <p:cNvPr id="48" name="Text 4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00442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the preference margin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124145" y="2630165"/>
            <a:ext cx="4395159" cy="399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[π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 / 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(y⁺|q)]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381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A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41493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400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965257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00442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the preference margin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124145" y="2630165"/>
            <a:ext cx="4395159" cy="3999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[π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 / 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(y⁺|q)]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381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A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41493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400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965257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52500" y="500657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400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965257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52500" y="58638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ratio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400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965257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1.5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00442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the preference margin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[π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 / 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(y⁺|q)] 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log [π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 / 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(y⁻|q)]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381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A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62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B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41493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400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965257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781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5258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52500" y="500657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400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965257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81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5258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52500" y="58638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ratio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00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965257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1.5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781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75258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0.5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2192000" y="3882628"/>
            <a:ext cx="5143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326939" y="4339828"/>
            <a:ext cx="9496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2927806" y="4758928"/>
            <a:ext cx="4038913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3 ≈ 1.10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00442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the preference margin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[π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 / 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(y⁺|q)] 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log [π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 / 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(y⁻|q)]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381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A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62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B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41493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400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965257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781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5258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52500" y="500657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400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965257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81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5258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52500" y="58638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ratio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00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965257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1.5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781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75258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0.5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2192000" y="3882628"/>
            <a:ext cx="5143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326939" y="4339828"/>
            <a:ext cx="9496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2927806" y="4758928"/>
            <a:ext cx="4038913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3 ≈ 1.10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12968139" y="6073378"/>
            <a:ext cx="3950345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−log σ(β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m)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13123515" y="6590258"/>
            <a:ext cx="3608516" cy="382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minimize · β</a:t>
            </a:r>
            <a:r>
              <a:rPr lang="en-US" sz="162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0.1 → 0.64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00442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DPO: the preference margin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[π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 / π</a:t>
            </a:r>
            <a:r>
              <a:rPr lang="en-US" sz="212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(y⁺|q)] 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log [π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 / π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(y⁻|q)]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381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A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629525" y="3692128"/>
            <a:ext cx="39814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 B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41493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400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965257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7810500" y="41493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75258" y="41683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52500" y="500657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400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965257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810500" y="500657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75258" y="502562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52500" y="5863828"/>
            <a:ext cx="294322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ratio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00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965257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1.5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7810500" y="5863828"/>
            <a:ext cx="36195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75258" y="5882878"/>
            <a:ext cx="368998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0.5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2192000" y="3882628"/>
            <a:ext cx="5143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326939" y="4339828"/>
            <a:ext cx="9496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2927806" y="4758928"/>
            <a:ext cx="4038913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log 3 ≈ 1.10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12968139" y="6073378"/>
            <a:ext cx="3950345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−log σ(β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m)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13123515" y="6590258"/>
            <a:ext cx="3608516" cy="3827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minimize · β</a:t>
            </a:r>
            <a:r>
              <a:rPr lang="en-US" sz="1625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0.1 → 0.64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952500" y="7221141"/>
            <a:ext cx="2035969" cy="628650"/>
          </a:xfrm>
          <a:prstGeom prst="roundRect">
            <a:avLst>
              <a:gd name="adj" fmla="val 27273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00150" y="7373541"/>
            <a:ext cx="161686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 pairs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3274219" y="7373541"/>
            <a:ext cx="5259541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relative, not an absolute increase of A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14031813" y="7216378"/>
            <a:ext cx="3303687" cy="638175"/>
          </a:xfrm>
          <a:prstGeom prst="roundRect">
            <a:avLst>
              <a:gd name="adj" fmla="val 26866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4279463" y="7368778"/>
            <a:ext cx="2907497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Next: fresh attempts ↻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5932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from a task score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452253" y="1164580"/>
            <a:ext cx="2883247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61803" y="1240780"/>
            <a:ext cx="255064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0" name="Shape 8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07375" y="4285059"/>
            <a:ext cx="1767751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2" name="Text 10"/>
          <p:cNvSpPr/>
          <p:nvPr/>
        </p:nvSpPr>
        <p:spPr>
          <a:xfrm>
            <a:off x="5349776" y="4828877"/>
            <a:ext cx="1682948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generator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5613797" y="521359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667750" y="435887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473035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470177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477750" y="4501753"/>
            <a:ext cx="9334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5932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from a task score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452253" y="1164580"/>
            <a:ext cx="2883247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61803" y="1240780"/>
            <a:ext cx="255064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0" name="Shape 8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07375" y="4285059"/>
            <a:ext cx="1767751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2" name="Text 10"/>
          <p:cNvSpPr/>
          <p:nvPr/>
        </p:nvSpPr>
        <p:spPr>
          <a:xfrm>
            <a:off x="5349776" y="4828877"/>
            <a:ext cx="1682948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generator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5613797" y="521359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667750" y="435887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473035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470177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477750" y="4501753"/>
            <a:ext cx="9334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5692378"/>
            <a:ext cx="3619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719667" y="5913760"/>
            <a:ext cx="734067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0377636" y="5935266"/>
            <a:ext cx="208657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875" dirty="0"/>
          </a:p>
        </p:txBody>
      </p:sp>
      <p:sp>
        <p:nvSpPr>
          <p:cNvPr id="25" name="Text 23"/>
          <p:cNvSpPr/>
          <p:nvPr/>
        </p:nvSpPr>
        <p:spPr>
          <a:xfrm>
            <a:off x="10510093" y="5913760"/>
            <a:ext cx="80131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 | q)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3049250" y="4644628"/>
            <a:ext cx="4714875" cy="557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J(θ) = 𝔼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r(q, y) ]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13049250" y="5163741"/>
            <a:ext cx="47148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maximize expected score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5932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from a task score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452253" y="1164580"/>
            <a:ext cx="2883247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61803" y="1240780"/>
            <a:ext cx="255064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0" name="Shape 8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07375" y="4285059"/>
            <a:ext cx="1767751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2" name="Text 10"/>
          <p:cNvSpPr/>
          <p:nvPr/>
        </p:nvSpPr>
        <p:spPr>
          <a:xfrm>
            <a:off x="5349776" y="4828877"/>
            <a:ext cx="1682948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generator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5613797" y="521359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667750" y="435887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473035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470177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477750" y="4501753"/>
            <a:ext cx="9334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5692378"/>
            <a:ext cx="3619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719667" y="5913760"/>
            <a:ext cx="734067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0377636" y="5935266"/>
            <a:ext cx="208657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875" dirty="0"/>
          </a:p>
        </p:txBody>
      </p:sp>
      <p:sp>
        <p:nvSpPr>
          <p:cNvPr id="25" name="Text 23"/>
          <p:cNvSpPr/>
          <p:nvPr/>
        </p:nvSpPr>
        <p:spPr>
          <a:xfrm>
            <a:off x="10510093" y="5913760"/>
            <a:ext cx="80131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 | q)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3049250" y="4644628"/>
            <a:ext cx="4714875" cy="557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J(θ) = 𝔼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r(q, y) ]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13049250" y="5163741"/>
            <a:ext cx="47148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maximize expected score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952500" y="6740128"/>
            <a:ext cx="16383000" cy="849957"/>
          </a:xfrm>
          <a:prstGeom prst="roundRect">
            <a:avLst>
              <a:gd name="adj" fmla="val 2017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73455" y="6911578"/>
            <a:ext cx="16341090" cy="545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∇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J = 𝔼[ (r(q, y) − b(q)) ∇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 | q) ]</a:t>
            </a:r>
            <a:endParaRPr lang="en-US" sz="3000" dirty="0"/>
          </a:p>
        </p:txBody>
      </p:sp>
      <p:sp>
        <p:nvSpPr>
          <p:cNvPr id="30" name="Text 28"/>
          <p:cNvSpPr/>
          <p:nvPr/>
        </p:nvSpPr>
        <p:spPr>
          <a:xfrm>
            <a:off x="952500" y="7883128"/>
            <a:ext cx="9010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b(q): a baseline that depends only on the prompt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5932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from a task score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452253" y="1164580"/>
            <a:ext cx="2883247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61803" y="1240780"/>
            <a:ext cx="255064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Regularization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0" name="Shape 8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07375" y="4285059"/>
            <a:ext cx="1767751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2" name="Text 10"/>
          <p:cNvSpPr/>
          <p:nvPr/>
        </p:nvSpPr>
        <p:spPr>
          <a:xfrm>
            <a:off x="5349776" y="4828877"/>
            <a:ext cx="1682948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generator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5613797" y="521359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667750" y="435887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473035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470177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076685" y="2906316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3966188" y="3334941"/>
            <a:ext cx="2452226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answer(y) = 2 ?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2477750" y="4501753"/>
            <a:ext cx="9334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5692378"/>
            <a:ext cx="3619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719667" y="5913760"/>
            <a:ext cx="734067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0377636" y="5935266"/>
            <a:ext cx="208657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1875" dirty="0"/>
          </a:p>
        </p:txBody>
      </p:sp>
      <p:sp>
        <p:nvSpPr>
          <p:cNvPr id="25" name="Text 23"/>
          <p:cNvSpPr/>
          <p:nvPr/>
        </p:nvSpPr>
        <p:spPr>
          <a:xfrm>
            <a:off x="10510093" y="5913760"/>
            <a:ext cx="80131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 | q)</a:t>
            </a:r>
            <a:endParaRPr lang="en-US" sz="2250" dirty="0"/>
          </a:p>
        </p:txBody>
      </p:sp>
      <p:sp>
        <p:nvSpPr>
          <p:cNvPr id="26" name="Text 24"/>
          <p:cNvSpPr/>
          <p:nvPr/>
        </p:nvSpPr>
        <p:spPr>
          <a:xfrm>
            <a:off x="13049250" y="4644628"/>
            <a:ext cx="4714875" cy="557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J(θ) = 𝔼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~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r(q, y) ]</a:t>
            </a:r>
            <a:endParaRPr lang="en-US" sz="2700" dirty="0"/>
          </a:p>
        </p:txBody>
      </p:sp>
      <p:sp>
        <p:nvSpPr>
          <p:cNvPr id="27" name="Text 25"/>
          <p:cNvSpPr/>
          <p:nvPr/>
        </p:nvSpPr>
        <p:spPr>
          <a:xfrm>
            <a:off x="13049250" y="5163741"/>
            <a:ext cx="47148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maximize expected score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952500" y="6740128"/>
            <a:ext cx="16383000" cy="849957"/>
          </a:xfrm>
          <a:prstGeom prst="roundRect">
            <a:avLst>
              <a:gd name="adj" fmla="val 2017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73455" y="6911578"/>
            <a:ext cx="16341090" cy="545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∇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J = 𝔼[ (r(q, y) − b(q)) ∇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 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25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30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 | q) ]</a:t>
            </a:r>
            <a:endParaRPr lang="en-US" sz="3000" dirty="0"/>
          </a:p>
        </p:txBody>
      </p:sp>
      <p:sp>
        <p:nvSpPr>
          <p:cNvPr id="30" name="Text 28"/>
          <p:cNvSpPr/>
          <p:nvPr/>
        </p:nvSpPr>
        <p:spPr>
          <a:xfrm>
            <a:off x="952500" y="7883128"/>
            <a:ext cx="90106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b(q): a baseline that depends only on the prompt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534400" y="7883128"/>
            <a:ext cx="88011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checker is never differentiated.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12896850" y="4111228"/>
            <a:ext cx="4495800" cy="1447800"/>
          </a:xfrm>
          <a:prstGeom prst="roundRect">
            <a:avLst>
              <a:gd name="adj" fmla="val 9211"/>
            </a:avLst>
          </a:prstGeom>
          <a:ln w="38100">
            <a:solidFill>
              <a:srgbClr val="EAA66B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71978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a learned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52500" y="48351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81100" y="51589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64332" y="51304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952500" y="61686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81100" y="6492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564332" y="6463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71978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a learned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43034" y="2820888"/>
            <a:ext cx="1545431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811582" y="3340447"/>
            <a:ext cx="1808187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return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11138297" y="372516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097000" y="2644378"/>
            <a:ext cx="3335655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the expected return. Does not verify the answer.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52500" y="48351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1589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64332" y="51304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952500" y="61686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81100" y="6492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564332" y="6463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71978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a learned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43034" y="2820888"/>
            <a:ext cx="1545431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811582" y="3340447"/>
            <a:ext cx="1808187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return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11138297" y="372516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097000" y="2644378"/>
            <a:ext cx="3335655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the expected return. Does not verify the answer.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52500" y="48351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1589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64332" y="51304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3962400" y="48351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06702" y="4939903"/>
            <a:ext cx="6734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988719" y="5206603"/>
            <a:ext cx="30941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6362700" y="50732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3300" dirty="0"/>
          </a:p>
        </p:txBody>
      </p:sp>
      <p:sp>
        <p:nvSpPr>
          <p:cNvPr id="24" name="Shape 22"/>
          <p:cNvSpPr/>
          <p:nvPr/>
        </p:nvSpPr>
        <p:spPr>
          <a:xfrm>
            <a:off x="7124700" y="48351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863036" y="4917579"/>
            <a:ext cx="885527" cy="349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500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976295" y="5228779"/>
            <a:ext cx="658862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9525000" y="50732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3300" dirty="0"/>
          </a:p>
        </p:txBody>
      </p:sp>
      <p:sp>
        <p:nvSpPr>
          <p:cNvPr id="28" name="Shape 26"/>
          <p:cNvSpPr/>
          <p:nvPr/>
        </p:nvSpPr>
        <p:spPr>
          <a:xfrm>
            <a:off x="10287000" y="4835128"/>
            <a:ext cx="2667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086505" y="4916091"/>
            <a:ext cx="11440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1169104" y="5182791"/>
            <a:ext cx="978843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+0.4</a:t>
            </a:r>
            <a:endParaRPr lang="en-US" sz="3600" dirty="0"/>
          </a:p>
        </p:txBody>
      </p:sp>
      <p:sp>
        <p:nvSpPr>
          <p:cNvPr id="31" name="Shape 29"/>
          <p:cNvSpPr/>
          <p:nvPr/>
        </p:nvSpPr>
        <p:spPr>
          <a:xfrm>
            <a:off x="952500" y="61686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81100" y="6492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1564332" y="6463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34" name="Text 3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71978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a learned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43034" y="2820888"/>
            <a:ext cx="1545431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811582" y="3340447"/>
            <a:ext cx="1808187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return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11138297" y="372516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097000" y="2644378"/>
            <a:ext cx="3335655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the expected return. Does not verify the answer.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52500" y="48351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1589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64332" y="51304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3962400" y="48351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06702" y="4939903"/>
            <a:ext cx="6734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988719" y="5206603"/>
            <a:ext cx="30941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6362700" y="50732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3300" dirty="0"/>
          </a:p>
        </p:txBody>
      </p:sp>
      <p:sp>
        <p:nvSpPr>
          <p:cNvPr id="24" name="Shape 22"/>
          <p:cNvSpPr/>
          <p:nvPr/>
        </p:nvSpPr>
        <p:spPr>
          <a:xfrm>
            <a:off x="7124700" y="48351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863036" y="4917579"/>
            <a:ext cx="885527" cy="349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500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976295" y="5228779"/>
            <a:ext cx="658862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</a:t>
            </a:r>
            <a:endParaRPr lang="en-US" sz="3300" dirty="0"/>
          </a:p>
        </p:txBody>
      </p:sp>
      <p:sp>
        <p:nvSpPr>
          <p:cNvPr id="27" name="Text 25"/>
          <p:cNvSpPr/>
          <p:nvPr/>
        </p:nvSpPr>
        <p:spPr>
          <a:xfrm>
            <a:off x="9525000" y="50732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3300" dirty="0"/>
          </a:p>
        </p:txBody>
      </p:sp>
      <p:sp>
        <p:nvSpPr>
          <p:cNvPr id="28" name="Shape 26"/>
          <p:cNvSpPr/>
          <p:nvPr/>
        </p:nvSpPr>
        <p:spPr>
          <a:xfrm>
            <a:off x="10287000" y="4835128"/>
            <a:ext cx="2667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086505" y="4916091"/>
            <a:ext cx="11440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1169104" y="5182791"/>
            <a:ext cx="978843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+0.4</a:t>
            </a:r>
            <a:endParaRPr lang="en-US" sz="3600" dirty="0"/>
          </a:p>
        </p:txBody>
      </p:sp>
      <p:sp>
        <p:nvSpPr>
          <p:cNvPr id="31" name="Shape 29"/>
          <p:cNvSpPr/>
          <p:nvPr/>
        </p:nvSpPr>
        <p:spPr>
          <a:xfrm>
            <a:off x="952500" y="6168628"/>
            <a:ext cx="2857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81100" y="6492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1564332" y="6463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34" name="Shape 32"/>
          <p:cNvSpPr/>
          <p:nvPr/>
        </p:nvSpPr>
        <p:spPr>
          <a:xfrm>
            <a:off x="3962400" y="61686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06702" y="6273403"/>
            <a:ext cx="6734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4988719" y="6540103"/>
            <a:ext cx="309414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300" dirty="0"/>
          </a:p>
        </p:txBody>
      </p:sp>
      <p:sp>
        <p:nvSpPr>
          <p:cNvPr id="37" name="Text 35"/>
          <p:cNvSpPr/>
          <p:nvPr/>
        </p:nvSpPr>
        <p:spPr>
          <a:xfrm>
            <a:off x="6362700" y="64067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3300" dirty="0"/>
          </a:p>
        </p:txBody>
      </p:sp>
      <p:sp>
        <p:nvSpPr>
          <p:cNvPr id="38" name="Shape 36"/>
          <p:cNvSpPr/>
          <p:nvPr/>
        </p:nvSpPr>
        <p:spPr>
          <a:xfrm>
            <a:off x="7124700" y="6168628"/>
            <a:ext cx="2286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863036" y="6251079"/>
            <a:ext cx="885527" cy="349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500" baseline="-400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7976295" y="6562279"/>
            <a:ext cx="658862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</a:t>
            </a:r>
            <a:endParaRPr lang="en-US" sz="3300" dirty="0"/>
          </a:p>
        </p:txBody>
      </p:sp>
      <p:sp>
        <p:nvSpPr>
          <p:cNvPr id="41" name="Text 39"/>
          <p:cNvSpPr/>
          <p:nvPr/>
        </p:nvSpPr>
        <p:spPr>
          <a:xfrm>
            <a:off x="9525000" y="6406753"/>
            <a:ext cx="64770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3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3300" dirty="0"/>
          </a:p>
        </p:txBody>
      </p:sp>
      <p:sp>
        <p:nvSpPr>
          <p:cNvPr id="42" name="Shape 40"/>
          <p:cNvSpPr/>
          <p:nvPr/>
        </p:nvSpPr>
        <p:spPr>
          <a:xfrm>
            <a:off x="10287000" y="6168628"/>
            <a:ext cx="2667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11086505" y="6249591"/>
            <a:ext cx="11440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1169104" y="6516291"/>
            <a:ext cx="978843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−0.6</a:t>
            </a:r>
            <a:endParaRPr lang="en-US" sz="3600" dirty="0"/>
          </a:p>
        </p:txBody>
      </p:sp>
      <p:sp>
        <p:nvSpPr>
          <p:cNvPr id="45" name="Shape 43"/>
          <p:cNvSpPr/>
          <p:nvPr/>
        </p:nvSpPr>
        <p:spPr>
          <a:xfrm>
            <a:off x="952500" y="7502128"/>
            <a:ext cx="10477500" cy="714375"/>
          </a:xfrm>
          <a:prstGeom prst="roundRect">
            <a:avLst>
              <a:gd name="adj" fmla="val 24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062038" y="7673578"/>
            <a:ext cx="1025842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 = return − predicted return</a:t>
            </a:r>
            <a:endParaRPr lang="en-US" sz="2550" dirty="0"/>
          </a:p>
        </p:txBody>
      </p:sp>
      <p:sp>
        <p:nvSpPr>
          <p:cNvPr id="47" name="Text 45"/>
          <p:cNvSpPr/>
          <p:nvPr/>
        </p:nvSpPr>
        <p:spPr>
          <a:xfrm>
            <a:off x="11811000" y="7502128"/>
            <a:ext cx="60769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simplified; PPO uses token-level values with GAE</a:t>
            </a:r>
            <a:endParaRPr lang="en-US" sz="1950" dirty="0"/>
          </a:p>
        </p:txBody>
      </p:sp>
      <p:sp>
        <p:nvSpPr>
          <p:cNvPr id="48" name="Text 4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95662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controlling the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snapshot that sampled this batch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952500" y="3596878"/>
            <a:ext cx="64960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token · A = +1 · ε = 0.2</a:t>
            </a:r>
            <a:endParaRPr lang="en-US" sz="24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29650" y="3454003"/>
            <a:ext cx="8382000" cy="4191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7098119" y="9696450"/>
            <a:ext cx="313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95662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controlling the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snapshot that sampled this batch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952500" y="3596878"/>
            <a:ext cx="64960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token · A = +1 · ε = 0.2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4139803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old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0.20 → ρ = 1.0</a:t>
            </a:r>
            <a:endParaRPr lang="en-US" sz="24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0500" y="3406378"/>
            <a:ext cx="8382000" cy="419100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098119" y="9696450"/>
            <a:ext cx="313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95662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controlling the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snapshot that sampled this batch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952500" y="3596878"/>
            <a:ext cx="64960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token · A = +1 · ε = 0.2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4139803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old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0.20 → ρ = 1.0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952500" y="4733330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θ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0.24 → ρ = 1.2</a:t>
            </a:r>
            <a:endParaRPr lang="en-US" sz="2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0500" y="3406378"/>
            <a:ext cx="8382000" cy="419100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7098119" y="9696450"/>
            <a:ext cx="313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95662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controlling the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snapshot that sampled this batch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952500" y="3596878"/>
            <a:ext cx="64960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token · A = +1 · ε = 0.2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4139803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old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0.20 → ρ = 1.0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952500" y="4733330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θ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0.24 → ρ = 1.2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52500" y="5326856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θ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0.30 → ρ = 1.5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52500" y="5920383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extra incentive past 1.2</a:t>
            </a:r>
            <a:endParaRPr lang="en-US" sz="2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0500" y="3406378"/>
            <a:ext cx="8382000" cy="41910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7098119" y="9696450"/>
            <a:ext cx="313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95662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PPO: controlling the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7484" y="1164580"/>
            <a:ext cx="2938016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7034" y="1240780"/>
            <a:ext cx="2607056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Probabilities illustrative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snapshot that sampled this batch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952500" y="3596878"/>
            <a:ext cx="64960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token · A = +1 · ε = 0.2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4139803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old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0.20 → ρ = 1.0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952500" y="4733330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θ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0.24 → ρ = 1.2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52500" y="5326856"/>
            <a:ext cx="6496050" cy="4411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π</a:t>
            </a:r>
            <a:r>
              <a:rPr lang="en-US" sz="2000" baseline="-400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θ </a:t>
            </a: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0.30 → ρ = 1.5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52500" y="5920383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extra incentive past 1.2</a:t>
            </a:r>
            <a:endParaRPr lang="en-US" sz="21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0500" y="3406378"/>
            <a:ext cx="8382000" cy="41910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952500" y="7787878"/>
            <a:ext cx="16383000" cy="676275"/>
          </a:xfrm>
          <a:prstGeom prst="roundRect">
            <a:avLst>
              <a:gd name="adj" fmla="val 25352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73455" y="7940278"/>
            <a:ext cx="1634109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C(ρ, A) = min( ρA, clip(ρ, 1 − ε, 1 + ε) A ) · maximize</a:t>
            </a:r>
            <a:endParaRPr lang="en-US" sz="2550" dirty="0"/>
          </a:p>
        </p:txBody>
      </p:sp>
      <p:sp>
        <p:nvSpPr>
          <p:cNvPr id="16" name="Text 13"/>
          <p:cNvSpPr/>
          <p:nvPr/>
        </p:nvSpPr>
        <p:spPr>
          <a:xfrm>
            <a:off x="17098119" y="9696450"/>
            <a:ext cx="313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83913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a group replaces the critic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247614" y="1231255"/>
            <a:ext cx="308788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419064" y="1288405"/>
            <a:ext cx="283762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· DeepSeekMath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43034" y="2820888"/>
            <a:ext cx="1545431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811582" y="3340447"/>
            <a:ext cx="1808187" cy="346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04516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predicts return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11138297" y="3725168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52500" y="483512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81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564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952500" y="626387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89623" y="6292453"/>
            <a:ext cx="1308925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Clipped update C(ρ, A)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83913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a group replaces the critic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247614" y="1231255"/>
            <a:ext cx="308788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419064" y="1288405"/>
            <a:ext cx="283762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· DeepSeekMath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658350" y="2396728"/>
            <a:ext cx="4114800" cy="2019300"/>
          </a:xfrm>
          <a:prstGeom prst="roundRect">
            <a:avLst>
              <a:gd name="adj" fmla="val 6604"/>
            </a:avLst>
          </a:prstGeom>
          <a:ln w="38100">
            <a:solidFill>
              <a:srgbClr val="F0808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655493" y="2453878"/>
            <a:ext cx="4120515" cy="1943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removed</a:t>
            </a:r>
            <a:endParaRPr lang="en-US" sz="2700" dirty="0"/>
          </a:p>
        </p:txBody>
      </p:sp>
      <p:sp>
        <p:nvSpPr>
          <p:cNvPr id="14" name="Shape 12"/>
          <p:cNvSpPr/>
          <p:nvPr/>
        </p:nvSpPr>
        <p:spPr>
          <a:xfrm>
            <a:off x="952500" y="483512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81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564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952500" y="626387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89623" y="6292453"/>
            <a:ext cx="1308925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Clipped update C(ρ, A)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83913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a group replaces the critic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247614" y="1231255"/>
            <a:ext cx="308788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419064" y="1288405"/>
            <a:ext cx="283762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· DeepSeekMath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505777" y="3015853"/>
            <a:ext cx="2661776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statistic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470505" y="3492103"/>
            <a:ext cx="273937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mean, std of rewards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9525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81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564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41910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4196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2832" y="5178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74295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658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041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24" name="Shape 22"/>
          <p:cNvSpPr/>
          <p:nvPr/>
        </p:nvSpPr>
        <p:spPr>
          <a:xfrm>
            <a:off x="106680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8966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112798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7" name="Shape 25"/>
          <p:cNvSpPr/>
          <p:nvPr/>
        </p:nvSpPr>
        <p:spPr>
          <a:xfrm>
            <a:off x="952500" y="626387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89623" y="6292453"/>
            <a:ext cx="1308925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Clipped update C(ρ, A)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83913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a group replaces the critic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247614" y="1231255"/>
            <a:ext cx="308788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419064" y="1288405"/>
            <a:ext cx="283762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· DeepSeekMath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15369" y="3013174"/>
            <a:ext cx="1674763" cy="4814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π</a:t>
            </a:r>
            <a:r>
              <a:rPr lang="en-US" sz="2250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2375297" y="3532733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340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18560" y="3049191"/>
            <a:ext cx="22313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checker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6701582" y="3477816"/>
            <a:ext cx="126518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reward r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715500" y="2453878"/>
            <a:ext cx="40005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505777" y="3015853"/>
            <a:ext cx="2661776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statistic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10470505" y="3492103"/>
            <a:ext cx="273937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mean, std of rewards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9525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81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564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41910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4196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802832" y="5178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74295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6581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0413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24" name="Shape 22"/>
          <p:cNvSpPr/>
          <p:nvPr/>
        </p:nvSpPr>
        <p:spPr>
          <a:xfrm>
            <a:off x="10668000" y="4835128"/>
            <a:ext cx="3048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896600" y="5206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11279832" y="5178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7" name="Shape 25"/>
          <p:cNvSpPr/>
          <p:nvPr/>
        </p:nvSpPr>
        <p:spPr>
          <a:xfrm>
            <a:off x="952500" y="6263878"/>
            <a:ext cx="12763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89623" y="6292453"/>
            <a:ext cx="1308925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Clipped update C(ρ, A)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14097000" y="4835128"/>
            <a:ext cx="3335655" cy="1195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118"/>
              </a:lnSpc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each attempt with other attempts at the same question.</a:t>
            </a:r>
            <a:endParaRPr lang="en-US" sz="2250" dirty="0"/>
          </a:p>
        </p:txBody>
      </p:sp>
      <p:sp>
        <p:nvSpPr>
          <p:cNvPr id="30" name="Text 28"/>
          <p:cNvSpPr/>
          <p:nvPr/>
        </p:nvSpPr>
        <p:spPr>
          <a:xfrm>
            <a:off x="952500" y="7692628"/>
            <a:ext cx="140398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Kept: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policy, checker, clipped update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Changed: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</a:t>
            </a:r>
            <a:endParaRPr lang="en-US" sz="2250" dirty="0"/>
          </a:p>
        </p:txBody>
      </p:sp>
      <p:sp>
        <p:nvSpPr>
          <p:cNvPr id="31" name="Text 2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0104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one worked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4267200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495800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879032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7577138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805738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188970" y="3654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0887075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115675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1498907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4197013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4425613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4808845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952500" y="42826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4267200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20123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7577138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30060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10887075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839998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3" name="Shape 21"/>
          <p:cNvSpPr/>
          <p:nvPr/>
        </p:nvSpPr>
        <p:spPr>
          <a:xfrm>
            <a:off x="14197013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4149935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0104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one worked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4267200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495800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879032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7577138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805738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188970" y="3654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0887075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115675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1498907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4197013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4425613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4808845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952500" y="42826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4267200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20123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7577138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30060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10887075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839998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3" name="Shape 21"/>
          <p:cNvSpPr/>
          <p:nvPr/>
        </p:nvSpPr>
        <p:spPr>
          <a:xfrm>
            <a:off x="14197013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4149935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952500" y="506372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Centered r − 0.5</a:t>
            </a:r>
            <a:endParaRPr lang="en-US" sz="2250" dirty="0"/>
          </a:p>
        </p:txBody>
      </p:sp>
      <p:sp>
        <p:nvSpPr>
          <p:cNvPr id="26" name="Shape 24"/>
          <p:cNvSpPr/>
          <p:nvPr/>
        </p:nvSpPr>
        <p:spPr>
          <a:xfrm>
            <a:off x="4267200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220123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28" name="Shape 26"/>
          <p:cNvSpPr/>
          <p:nvPr/>
        </p:nvSpPr>
        <p:spPr>
          <a:xfrm>
            <a:off x="7577138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530060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0" name="Shape 28"/>
          <p:cNvSpPr/>
          <p:nvPr/>
        </p:nvSpPr>
        <p:spPr>
          <a:xfrm>
            <a:off x="10887075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0839998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2" name="Shape 30"/>
          <p:cNvSpPr/>
          <p:nvPr/>
        </p:nvSpPr>
        <p:spPr>
          <a:xfrm>
            <a:off x="14197013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4149935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4" name="Text 3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0104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one worked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4267200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495800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879032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7577138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805738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188970" y="3654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10887075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115675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1498907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4197013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4425613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4808845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952500" y="42826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7" name="Shape 15"/>
          <p:cNvSpPr/>
          <p:nvPr/>
        </p:nvSpPr>
        <p:spPr>
          <a:xfrm>
            <a:off x="4267200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220123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7577138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530060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10887075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839998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3" name="Shape 21"/>
          <p:cNvSpPr/>
          <p:nvPr/>
        </p:nvSpPr>
        <p:spPr>
          <a:xfrm>
            <a:off x="14197013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4149935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952500" y="506372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Centered r − 0.5</a:t>
            </a:r>
            <a:endParaRPr lang="en-US" sz="2250" dirty="0"/>
          </a:p>
        </p:txBody>
      </p:sp>
      <p:sp>
        <p:nvSpPr>
          <p:cNvPr id="26" name="Shape 24"/>
          <p:cNvSpPr/>
          <p:nvPr/>
        </p:nvSpPr>
        <p:spPr>
          <a:xfrm>
            <a:off x="4267200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220123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28" name="Shape 26"/>
          <p:cNvSpPr/>
          <p:nvPr/>
        </p:nvSpPr>
        <p:spPr>
          <a:xfrm>
            <a:off x="7577138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530060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0" name="Shape 28"/>
          <p:cNvSpPr/>
          <p:nvPr/>
        </p:nvSpPr>
        <p:spPr>
          <a:xfrm>
            <a:off x="10887075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0839998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2" name="Shape 30"/>
          <p:cNvSpPr/>
          <p:nvPr/>
        </p:nvSpPr>
        <p:spPr>
          <a:xfrm>
            <a:off x="14197013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4149935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4" name="Text 32"/>
          <p:cNvSpPr/>
          <p:nvPr/>
        </p:nvSpPr>
        <p:spPr>
          <a:xfrm>
            <a:off x="952500" y="58447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 ÷ 0.5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4267200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220123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37" name="Shape 35"/>
          <p:cNvSpPr/>
          <p:nvPr/>
        </p:nvSpPr>
        <p:spPr>
          <a:xfrm>
            <a:off x="7577138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530060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39" name="Shape 37"/>
          <p:cNvSpPr/>
          <p:nvPr/>
        </p:nvSpPr>
        <p:spPr>
          <a:xfrm>
            <a:off x="10887075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0839998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41" name="Shape 39"/>
          <p:cNvSpPr/>
          <p:nvPr/>
        </p:nvSpPr>
        <p:spPr>
          <a:xfrm>
            <a:off x="14197013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4149935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43" name="Text 41"/>
          <p:cNvSpPr/>
          <p:nvPr/>
        </p:nvSpPr>
        <p:spPr>
          <a:xfrm>
            <a:off x="4095750" y="6644878"/>
            <a:ext cx="94297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0.5 · population std 0.5 · δ ignored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0104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one worked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(r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mean(r)) / (std(r) + δ)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267200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495800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879032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7577138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805738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8188970" y="3654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10887075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115675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1498907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14197013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4425613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4808845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952500" y="42826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4267200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220123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7577138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530060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3" name="Shape 21"/>
          <p:cNvSpPr/>
          <p:nvPr/>
        </p:nvSpPr>
        <p:spPr>
          <a:xfrm>
            <a:off x="10887075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839998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5" name="Shape 23"/>
          <p:cNvSpPr/>
          <p:nvPr/>
        </p:nvSpPr>
        <p:spPr>
          <a:xfrm>
            <a:off x="14197013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149935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952500" y="506372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Centered r − 0.5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4267200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220123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0" name="Shape 28"/>
          <p:cNvSpPr/>
          <p:nvPr/>
        </p:nvSpPr>
        <p:spPr>
          <a:xfrm>
            <a:off x="7577138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530060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2" name="Shape 30"/>
          <p:cNvSpPr/>
          <p:nvPr/>
        </p:nvSpPr>
        <p:spPr>
          <a:xfrm>
            <a:off x="10887075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839998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4" name="Shape 32"/>
          <p:cNvSpPr/>
          <p:nvPr/>
        </p:nvSpPr>
        <p:spPr>
          <a:xfrm>
            <a:off x="14197013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4149935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6" name="Text 34"/>
          <p:cNvSpPr/>
          <p:nvPr/>
        </p:nvSpPr>
        <p:spPr>
          <a:xfrm>
            <a:off x="952500" y="58447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 ÷ 0.5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4267200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220123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39" name="Shape 37"/>
          <p:cNvSpPr/>
          <p:nvPr/>
        </p:nvSpPr>
        <p:spPr>
          <a:xfrm>
            <a:off x="7577138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7530060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41" name="Shape 39"/>
          <p:cNvSpPr/>
          <p:nvPr/>
        </p:nvSpPr>
        <p:spPr>
          <a:xfrm>
            <a:off x="10887075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839998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43" name="Shape 41"/>
          <p:cNvSpPr/>
          <p:nvPr/>
        </p:nvSpPr>
        <p:spPr>
          <a:xfrm>
            <a:off x="14197013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4149935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45" name="Text 43"/>
          <p:cNvSpPr/>
          <p:nvPr/>
        </p:nvSpPr>
        <p:spPr>
          <a:xfrm>
            <a:off x="4095750" y="6644878"/>
            <a:ext cx="94297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0.5 · population std 0.5 · δ ignored</a:t>
            </a:r>
            <a:endParaRPr lang="en-US" sz="1950" dirty="0"/>
          </a:p>
        </p:txBody>
      </p:sp>
      <p:sp>
        <p:nvSpPr>
          <p:cNvPr id="46" name="Shape 44"/>
          <p:cNvSpPr/>
          <p:nvPr/>
        </p:nvSpPr>
        <p:spPr>
          <a:xfrm>
            <a:off x="952500" y="7216378"/>
            <a:ext cx="16383000" cy="792807"/>
          </a:xfrm>
          <a:prstGeom prst="roundRect">
            <a:avLst>
              <a:gd name="adj" fmla="val 2162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219200" y="7406878"/>
            <a:ext cx="1349633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</a:t>
            </a:r>
            <a:r>
              <a:rPr lang="en-US" sz="2000" b="1" baseline="-400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2000" b="1" baseline="-400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400" dirty="0"/>
          </a:p>
        </p:txBody>
      </p:sp>
      <p:sp>
        <p:nvSpPr>
          <p:cNvPr id="48" name="Text 46"/>
          <p:cNvSpPr/>
          <p:nvPr/>
        </p:nvSpPr>
        <p:spPr>
          <a:xfrm>
            <a:off x="2674739" y="7406878"/>
            <a:ext cx="8728249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clipped block; Â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by every token of response i</a:t>
            </a:r>
            <a:endParaRPr lang="en-US" sz="2400" dirty="0"/>
          </a:p>
        </p:txBody>
      </p:sp>
      <p:sp>
        <p:nvSpPr>
          <p:cNvPr id="49" name="Text 4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60104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GRPO: one worked update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(r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mean(r)) / (std(r) + δ)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267200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495800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879032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7577138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805738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8188970" y="3654028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10887075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115675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1498907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14197013" y="3501628"/>
            <a:ext cx="3138488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4425613" y="3682603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4808845" y="3654028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952500" y="42826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4267200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220123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7577138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530060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3" name="Shape 21"/>
          <p:cNvSpPr/>
          <p:nvPr/>
        </p:nvSpPr>
        <p:spPr>
          <a:xfrm>
            <a:off x="10887075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839998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550" dirty="0"/>
          </a:p>
        </p:txBody>
      </p:sp>
      <p:sp>
        <p:nvSpPr>
          <p:cNvPr id="25" name="Shape 23"/>
          <p:cNvSpPr/>
          <p:nvPr/>
        </p:nvSpPr>
        <p:spPr>
          <a:xfrm>
            <a:off x="14197013" y="42826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149935" y="42826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952500" y="506372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Centered r − 0.5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4267200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220123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0" name="Shape 28"/>
          <p:cNvSpPr/>
          <p:nvPr/>
        </p:nvSpPr>
        <p:spPr>
          <a:xfrm>
            <a:off x="7577138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530060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2" name="Shape 30"/>
          <p:cNvSpPr/>
          <p:nvPr/>
        </p:nvSpPr>
        <p:spPr>
          <a:xfrm>
            <a:off x="10887075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839998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−0.5</a:t>
            </a:r>
            <a:endParaRPr lang="en-US" sz="2550" dirty="0"/>
          </a:p>
        </p:txBody>
      </p:sp>
      <p:sp>
        <p:nvSpPr>
          <p:cNvPr id="34" name="Shape 32"/>
          <p:cNvSpPr/>
          <p:nvPr/>
        </p:nvSpPr>
        <p:spPr>
          <a:xfrm>
            <a:off x="14197013" y="506372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4149935" y="506372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</a:t>
            </a:r>
            <a:endParaRPr lang="en-US" sz="2550" dirty="0"/>
          </a:p>
        </p:txBody>
      </p:sp>
      <p:sp>
        <p:nvSpPr>
          <p:cNvPr id="36" name="Text 34"/>
          <p:cNvSpPr/>
          <p:nvPr/>
        </p:nvSpPr>
        <p:spPr>
          <a:xfrm>
            <a:off x="952500" y="5844778"/>
            <a:ext cx="3237548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 ÷ 0.5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4267200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220123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39" name="Shape 37"/>
          <p:cNvSpPr/>
          <p:nvPr/>
        </p:nvSpPr>
        <p:spPr>
          <a:xfrm>
            <a:off x="7577138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7530060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41" name="Shape 39"/>
          <p:cNvSpPr/>
          <p:nvPr/>
        </p:nvSpPr>
        <p:spPr>
          <a:xfrm>
            <a:off x="10887075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839998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550" dirty="0"/>
          </a:p>
        </p:txBody>
      </p:sp>
      <p:sp>
        <p:nvSpPr>
          <p:cNvPr id="43" name="Shape 41"/>
          <p:cNvSpPr/>
          <p:nvPr/>
        </p:nvSpPr>
        <p:spPr>
          <a:xfrm>
            <a:off x="14197013" y="5844778"/>
            <a:ext cx="3138488" cy="666750"/>
          </a:xfrm>
          <a:prstGeom prst="roundRect">
            <a:avLst>
              <a:gd name="adj" fmla="val 17143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4149935" y="5844778"/>
            <a:ext cx="3232642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550" dirty="0"/>
          </a:p>
        </p:txBody>
      </p:sp>
      <p:sp>
        <p:nvSpPr>
          <p:cNvPr id="45" name="Text 43"/>
          <p:cNvSpPr/>
          <p:nvPr/>
        </p:nvSpPr>
        <p:spPr>
          <a:xfrm>
            <a:off x="4095750" y="6644878"/>
            <a:ext cx="94297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0.5 · population std 0.5 · δ ignored</a:t>
            </a:r>
            <a:endParaRPr lang="en-US" sz="1950" dirty="0"/>
          </a:p>
        </p:txBody>
      </p:sp>
      <p:sp>
        <p:nvSpPr>
          <p:cNvPr id="46" name="Shape 44"/>
          <p:cNvSpPr/>
          <p:nvPr/>
        </p:nvSpPr>
        <p:spPr>
          <a:xfrm>
            <a:off x="952500" y="7216378"/>
            <a:ext cx="16383000" cy="747713"/>
          </a:xfrm>
          <a:prstGeom prst="roundRect">
            <a:avLst>
              <a:gd name="adj" fmla="val 2293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219200" y="7406878"/>
            <a:ext cx="3605733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pass ✓✓✓✓ → Â = 0</a:t>
            </a:r>
            <a:endParaRPr lang="en-US" sz="2400" dirty="0"/>
          </a:p>
        </p:txBody>
      </p:sp>
      <p:sp>
        <p:nvSpPr>
          <p:cNvPr id="48" name="Text 46"/>
          <p:cNvSpPr/>
          <p:nvPr/>
        </p:nvSpPr>
        <p:spPr>
          <a:xfrm>
            <a:off x="4782889" y="7414022"/>
            <a:ext cx="3066797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fail ✗✗✗✗ → Â = 0</a:t>
            </a:r>
            <a:endParaRPr lang="en-US" sz="2400" dirty="0"/>
          </a:p>
        </p:txBody>
      </p:sp>
      <p:sp>
        <p:nvSpPr>
          <p:cNvPr id="49" name="Text 47"/>
          <p:cNvSpPr/>
          <p:nvPr/>
        </p:nvSpPr>
        <p:spPr>
          <a:xfrm>
            <a:off x="7856637" y="7437834"/>
            <a:ext cx="5429473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task contrast; other loss terms may act</a:t>
            </a:r>
            <a:endParaRPr lang="en-US" sz="2100" dirty="0"/>
          </a:p>
        </p:txBody>
      </p:sp>
      <p:sp>
        <p:nvSpPr>
          <p:cNvPr id="50" name="Text 4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4546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SFT, DPO, PPO and GRPO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1238250" y="2453878"/>
            <a:ext cx="23050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3562350" y="2453878"/>
            <a:ext cx="5448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743950" y="2453878"/>
            <a:ext cx="913638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DRIVES THE UPDATE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38250" y="327779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850" dirty="0"/>
          </a:p>
        </p:txBody>
      </p:sp>
      <p:sp>
        <p:nvSpPr>
          <p:cNvPr id="9" name="Text 7"/>
          <p:cNvSpPr/>
          <p:nvPr/>
        </p:nvSpPr>
        <p:spPr>
          <a:xfrm>
            <a:off x="3562350" y="332065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target y*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743950" y="3291036"/>
            <a:ext cx="913638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−log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(y* | q)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952500" y="403502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38250" y="428744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3562350" y="4325541"/>
            <a:ext cx="54483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 pair y⁺, y⁻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8743950" y="433030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reference-relative margin m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4546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SFT, DPO, PPO and GRPO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1238250" y="2453878"/>
            <a:ext cx="23050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3562350" y="2453878"/>
            <a:ext cx="5448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743950" y="2453878"/>
            <a:ext cx="913638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DRIVES THE UPDATE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38250" y="327779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850" dirty="0"/>
          </a:p>
        </p:txBody>
      </p:sp>
      <p:sp>
        <p:nvSpPr>
          <p:cNvPr id="9" name="Text 7"/>
          <p:cNvSpPr/>
          <p:nvPr/>
        </p:nvSpPr>
        <p:spPr>
          <a:xfrm>
            <a:off x="3562350" y="332065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target y*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743950" y="3291036"/>
            <a:ext cx="913638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−log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(y* | q)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952500" y="403502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38250" y="428744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3562350" y="4325541"/>
            <a:ext cx="54483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 pair y⁺, y⁻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8743950" y="433030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reference-relative margin m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2306300" y="4949428"/>
            <a:ext cx="50292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 scores fresh attempts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52500" y="5311378"/>
            <a:ext cx="16383000" cy="3810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52500" y="546377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238250" y="571619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3562350" y="575905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scored attempts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743950" y="575905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advantage · C(ρ, A)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952500" y="647342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38250" y="672584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3562350" y="676870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scored groups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8743950" y="676870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advantage · C(ρ, A)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84546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SFT, DPO, PPO and GRPO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1238250" y="2453878"/>
            <a:ext cx="23050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3562350" y="2453878"/>
            <a:ext cx="5448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DATA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743950" y="2453878"/>
            <a:ext cx="913638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DRIVES THE UPDATE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38250" y="327779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850" dirty="0"/>
          </a:p>
        </p:txBody>
      </p:sp>
      <p:sp>
        <p:nvSpPr>
          <p:cNvPr id="9" name="Text 7"/>
          <p:cNvSpPr/>
          <p:nvPr/>
        </p:nvSpPr>
        <p:spPr>
          <a:xfrm>
            <a:off x="3562350" y="332065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supplied target y*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8743950" y="3291036"/>
            <a:ext cx="913638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−log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(y* | q)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952500" y="403502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238250" y="428744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850" dirty="0"/>
          </a:p>
        </p:txBody>
      </p:sp>
      <p:sp>
        <p:nvSpPr>
          <p:cNvPr id="13" name="Text 11"/>
          <p:cNvSpPr/>
          <p:nvPr/>
        </p:nvSpPr>
        <p:spPr>
          <a:xfrm>
            <a:off x="3562350" y="4325541"/>
            <a:ext cx="544830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 pair y⁺, y⁻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8743950" y="433030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reference-relative margin m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2306300" y="4949428"/>
            <a:ext cx="50292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 scores fresh attempts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52500" y="5311378"/>
            <a:ext cx="16383000" cy="3810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52500" y="546377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238250" y="571619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3562350" y="575905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scored attempts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743950" y="575905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advantage · C(ρ, A)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952500" y="6473428"/>
            <a:ext cx="1638300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38250" y="6725841"/>
            <a:ext cx="230505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850" dirty="0"/>
          </a:p>
        </p:txBody>
      </p:sp>
      <p:sp>
        <p:nvSpPr>
          <p:cNvPr id="23" name="Text 21"/>
          <p:cNvSpPr/>
          <p:nvPr/>
        </p:nvSpPr>
        <p:spPr>
          <a:xfrm>
            <a:off x="3562350" y="6768703"/>
            <a:ext cx="5448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scored groups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8743950" y="6768703"/>
            <a:ext cx="91363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advantage · C(ρ, A)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7597378"/>
            <a:ext cx="16383000" cy="819150"/>
          </a:xfrm>
          <a:prstGeom prst="roundRect">
            <a:avLst>
              <a:gd name="adj" fmla="val 16279"/>
            </a:avLst>
          </a:prstGeom>
          <a:ln w="28575">
            <a:solidFill>
              <a:srgbClr val="6EA8FE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5330" y="7625953"/>
            <a:ext cx="1681734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 or full update: possible with any row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81545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 timeline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164580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240780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28729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52500" y="365402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52500" y="44350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Recipes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11952238" y="287297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834938" y="2958703"/>
            <a:ext cx="787301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2720042" y="3263503"/>
            <a:ext cx="10169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 2021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02026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258544" y="3739753"/>
            <a:ext cx="639514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108079" y="4044553"/>
            <a:ext cx="940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5632013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6581239" y="3739753"/>
            <a:ext cx="654248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6368266" y="4044553"/>
            <a:ext cx="10801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2928550" y="4435078"/>
            <a:ext cx="34290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79860" y="4520803"/>
            <a:ext cx="1678856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InstructGPT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194953" y="4825603"/>
            <a:ext cx="31858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2022 · SFT→RM→PPO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3429000" y="5235178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529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026301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189985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57734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81545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 timeline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164580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240780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28729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52500" y="365402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52500" y="44350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Recipes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11952238" y="287297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834938" y="2958703"/>
            <a:ext cx="787301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2720042" y="3263503"/>
            <a:ext cx="10169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 2021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02026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258544" y="3739753"/>
            <a:ext cx="639514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108079" y="4044553"/>
            <a:ext cx="940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5632013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6581239" y="3739753"/>
            <a:ext cx="654248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6368266" y="4044553"/>
            <a:ext cx="10801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2928550" y="4435078"/>
            <a:ext cx="34290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79860" y="4520803"/>
            <a:ext cx="1678856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InstructGPT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194953" y="4825603"/>
            <a:ext cx="31858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2022 · SFT→RM→PPO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3429000" y="5235178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529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026301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189985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57734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52500" y="5740003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– Jan 2025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952500" y="616862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952500" y="69496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Recipes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3714750" y="61686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60243" y="6254353"/>
            <a:ext cx="861715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4469904" y="6559153"/>
            <a:ext cx="10422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0763250" y="6949678"/>
            <a:ext cx="3238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915775" y="7035403"/>
            <a:ext cx="1009650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11019830" y="7340203"/>
            <a:ext cx="299787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2024 · PPO + verifiers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14192250" y="6949678"/>
            <a:ext cx="30480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5212318" y="7035403"/>
            <a:ext cx="1083915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</a:t>
            </a:r>
            <a:endParaRPr lang="en-US" sz="2100" dirty="0"/>
          </a:p>
        </p:txBody>
      </p:sp>
      <p:sp>
        <p:nvSpPr>
          <p:cNvPr id="38" name="Text 36"/>
          <p:cNvSpPr/>
          <p:nvPr/>
        </p:nvSpPr>
        <p:spPr>
          <a:xfrm>
            <a:off x="14429631" y="7340203"/>
            <a:ext cx="2830398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2025 · GRPO + rules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3429000" y="7749778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21957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1014412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 2024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1507807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2025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81545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 timeline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164580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240780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28729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Parameters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52500" y="365402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52500" y="44350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Recipes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11952238" y="287297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6EA8FE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834938" y="2958703"/>
            <a:ext cx="787301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2720042" y="3263503"/>
            <a:ext cx="10169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 2021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02026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6EA8FE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258544" y="3739753"/>
            <a:ext cx="639514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5108079" y="4044553"/>
            <a:ext cx="940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2017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5632013" y="36540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6EA8FE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6581239" y="3739753"/>
            <a:ext cx="654248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6368266" y="4044553"/>
            <a:ext cx="10801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2023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2928550" y="4435078"/>
            <a:ext cx="3429000" cy="742950"/>
          </a:xfrm>
          <a:prstGeom prst="roundRect">
            <a:avLst>
              <a:gd name="adj" fmla="val 23077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EAA66B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79860" y="4520803"/>
            <a:ext cx="1678856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InstructGPT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194953" y="4825603"/>
            <a:ext cx="31858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2022 · SFT→RM→PPO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3429000" y="5235178"/>
            <a:ext cx="13906500" cy="19050"/>
          </a:xfrm>
          <a:prstGeom prst="rect">
            <a:avLst/>
          </a:prstGeom>
          <a:solidFill>
            <a:srgbClr val="2C3E55">
              <a:alpha val="3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529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026301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189985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5773400" y="5311378"/>
            <a:ext cx="8382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52500" y="5740003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 – Jan 2025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952500" y="616862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952500" y="6949678"/>
            <a:ext cx="23622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Recipes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3714750" y="6168628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60243" y="6254353"/>
            <a:ext cx="861715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4469904" y="6559153"/>
            <a:ext cx="10422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0763250" y="6949678"/>
            <a:ext cx="32385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915775" y="7035403"/>
            <a:ext cx="1009650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11019830" y="7340203"/>
            <a:ext cx="299787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2024 · PPO + verifiers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14192250" y="6949678"/>
            <a:ext cx="3048000" cy="742950"/>
          </a:xfrm>
          <a:prstGeom prst="roundRect">
            <a:avLst>
              <a:gd name="adj" fmla="val 23077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5212318" y="7035403"/>
            <a:ext cx="1083915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</a:t>
            </a:r>
            <a:endParaRPr lang="en-US" sz="2100" dirty="0"/>
          </a:p>
        </p:txBody>
      </p:sp>
      <p:sp>
        <p:nvSpPr>
          <p:cNvPr id="38" name="Text 36"/>
          <p:cNvSpPr/>
          <p:nvPr/>
        </p:nvSpPr>
        <p:spPr>
          <a:xfrm>
            <a:off x="14429631" y="7340203"/>
            <a:ext cx="2830398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2025 · GRPO + rules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3429000" y="7749778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21957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1014412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 2024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15078075" y="7825978"/>
            <a:ext cx="1466850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2025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133350" y="839747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verifier idea, two optimizers: </a:t>
            </a: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 with PPO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 with GRPO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100" dirty="0"/>
          </a:p>
        </p:txBody>
      </p:sp>
      <p:sp>
        <p:nvSpPr>
          <p:cNvPr id="44" name="Text 4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9559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 in actual training recipes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264437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52500" y="3149203"/>
            <a:ext cx="1140321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1100" y="3149203"/>
            <a:ext cx="759321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20712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2645271" y="3149203"/>
            <a:ext cx="997000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73871" y="3149203"/>
            <a:ext cx="616000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375657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194721" y="3149203"/>
            <a:ext cx="1076474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23321" y="3149203"/>
            <a:ext cx="695474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5385495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5823645" y="3149203"/>
            <a:ext cx="2339429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052245" y="3149203"/>
            <a:ext cx="1958429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+ verifier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9559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 in actual training recipes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264437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52500" y="3149203"/>
            <a:ext cx="1140321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1100" y="3149203"/>
            <a:ext cx="759321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20712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2645271" y="3149203"/>
            <a:ext cx="997000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73871" y="3149203"/>
            <a:ext cx="616000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375657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194721" y="3149203"/>
            <a:ext cx="1076474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23321" y="3149203"/>
            <a:ext cx="695474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5385495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5823645" y="3149203"/>
            <a:ext cx="2339429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052245" y="3149203"/>
            <a:ext cx="1958429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+ verifier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52500" y="483512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952500" y="5339953"/>
            <a:ext cx="2601367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339953"/>
            <a:ext cx="2222208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base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3668167" y="555426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4106317" y="5339953"/>
            <a:ext cx="4652665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34917" y="5339953"/>
            <a:ext cx="4335045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 + accuracy, format rules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952500" y="6273403"/>
            <a:ext cx="10896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preliminary SFT in this experiment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9559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 in actual training recipes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264437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52500" y="3149203"/>
            <a:ext cx="1140321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1100" y="3149203"/>
            <a:ext cx="759321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20712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2645271" y="3149203"/>
            <a:ext cx="997000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73871" y="3149203"/>
            <a:ext cx="616000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375657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194721" y="3149203"/>
            <a:ext cx="1076474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23321" y="3149203"/>
            <a:ext cx="695474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5385495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5823645" y="3149203"/>
            <a:ext cx="2339429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052245" y="3149203"/>
            <a:ext cx="1958429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+ verifier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52500" y="483512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952500" y="5339953"/>
            <a:ext cx="2601367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339953"/>
            <a:ext cx="2222208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base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3668167" y="555426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4106317" y="5339953"/>
            <a:ext cx="4652665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34917" y="5339953"/>
            <a:ext cx="4335045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 + accuracy, format rules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952500" y="6273403"/>
            <a:ext cx="10896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preliminary SFT in this experiment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1134725" y="2453878"/>
            <a:ext cx="64960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 · AIME 2024 · estimated pass@1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11620500" y="7406878"/>
            <a:ext cx="552450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1906250" y="6663928"/>
            <a:ext cx="1905000" cy="742950"/>
          </a:xfrm>
          <a:custGeom>
            <a:avLst/>
            <a:gdLst/>
            <a:ahLst/>
            <a:cxnLst/>
            <a:rect l="l" t="t" r="r" b="b"/>
            <a:pathLst>
              <a:path w="1905000" h="742950">
                <a:moveTo>
                  <a:pt x="114300" y="0"/>
                </a:moveTo>
                <a:lnTo>
                  <a:pt x="1790700" y="0"/>
                </a:lnTo>
                <a:arcTo wR="114300" hR="114300" stAng="16200000" swAng="5400000"/>
                <a:lnTo>
                  <a:pt x="1905000" y="742950"/>
                </a:lnTo>
                <a:lnTo>
                  <a:pt x="0" y="742950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496675" y="5901928"/>
            <a:ext cx="2724150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15.6%</a:t>
            </a:r>
            <a:endParaRPr lang="en-US" sz="4050" dirty="0"/>
          </a:p>
        </p:txBody>
      </p:sp>
      <p:sp>
        <p:nvSpPr>
          <p:cNvPr id="27" name="Text 25"/>
          <p:cNvSpPr/>
          <p:nvPr/>
        </p:nvSpPr>
        <p:spPr>
          <a:xfrm>
            <a:off x="11287125" y="7502128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V3-Base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14763750" y="4025503"/>
            <a:ext cx="1905000" cy="3381375"/>
          </a:xfrm>
          <a:custGeom>
            <a:avLst/>
            <a:gdLst/>
            <a:ahLst/>
            <a:cxnLst/>
            <a:rect l="l" t="t" r="r" b="b"/>
            <a:pathLst>
              <a:path w="1905000" h="3381375">
                <a:moveTo>
                  <a:pt x="114300" y="0"/>
                </a:moveTo>
                <a:lnTo>
                  <a:pt x="1790700" y="0"/>
                </a:lnTo>
                <a:arcTo wR="114300" hR="114300" stAng="16200000" swAng="5400000"/>
                <a:lnTo>
                  <a:pt x="1905000" y="3381375"/>
                </a:lnTo>
                <a:lnTo>
                  <a:pt x="0" y="3381375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4354175" y="3263503"/>
            <a:ext cx="2724150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71.0%</a:t>
            </a:r>
            <a:endParaRPr lang="en-US" sz="4050" dirty="0"/>
          </a:p>
        </p:txBody>
      </p:sp>
      <p:sp>
        <p:nvSpPr>
          <p:cNvPr id="30" name="Text 28"/>
          <p:cNvSpPr/>
          <p:nvPr/>
        </p:nvSpPr>
        <p:spPr>
          <a:xfrm>
            <a:off x="14144625" y="7502128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RL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9559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 in actual training recipes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264437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52500" y="3149203"/>
            <a:ext cx="1140321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1100" y="3149203"/>
            <a:ext cx="759321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220712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2645271" y="3149203"/>
            <a:ext cx="997000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873871" y="3149203"/>
            <a:ext cx="616000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3756571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194721" y="3149203"/>
            <a:ext cx="1076474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23321" y="3149203"/>
            <a:ext cx="695474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5385495" y="336351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5823645" y="3149203"/>
            <a:ext cx="2339429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052245" y="3149203"/>
            <a:ext cx="1958429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+ verifier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52500" y="4835128"/>
            <a:ext cx="10896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952500" y="5339953"/>
            <a:ext cx="2601367" cy="8001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1100" y="5339953"/>
            <a:ext cx="2222208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base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3668167" y="5554266"/>
            <a:ext cx="4000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4106317" y="5339953"/>
            <a:ext cx="4652665" cy="800100"/>
          </a:xfrm>
          <a:prstGeom prst="roundRect">
            <a:avLst>
              <a:gd name="adj" fmla="val 16667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34917" y="5339953"/>
            <a:ext cx="4335045" cy="838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 + accuracy, format rules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952500" y="6273403"/>
            <a:ext cx="10896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preliminary SFT in this experiment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952500" y="7216378"/>
            <a:ext cx="1020318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4706"/>
              </a:lnSpc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recipes, not required pipelines.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 supplies reward; optimizer sets the update.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1134725" y="2453878"/>
            <a:ext cx="649605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 · AIME 2024 · estimated pass@1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1620500" y="7406878"/>
            <a:ext cx="552450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1906250" y="6663928"/>
            <a:ext cx="1905000" cy="742950"/>
          </a:xfrm>
          <a:custGeom>
            <a:avLst/>
            <a:gdLst/>
            <a:ahLst/>
            <a:cxnLst/>
            <a:rect l="l" t="t" r="r" b="b"/>
            <a:pathLst>
              <a:path w="1905000" h="742950">
                <a:moveTo>
                  <a:pt x="114300" y="0"/>
                </a:moveTo>
                <a:lnTo>
                  <a:pt x="1790700" y="0"/>
                </a:lnTo>
                <a:arcTo wR="114300" hR="114300" stAng="16200000" swAng="5400000"/>
                <a:lnTo>
                  <a:pt x="1905000" y="742950"/>
                </a:lnTo>
                <a:lnTo>
                  <a:pt x="0" y="742950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496675" y="5901928"/>
            <a:ext cx="2724150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15.6%</a:t>
            </a:r>
            <a:endParaRPr lang="en-US" sz="4050" dirty="0"/>
          </a:p>
        </p:txBody>
      </p:sp>
      <p:sp>
        <p:nvSpPr>
          <p:cNvPr id="28" name="Text 26"/>
          <p:cNvSpPr/>
          <p:nvPr/>
        </p:nvSpPr>
        <p:spPr>
          <a:xfrm>
            <a:off x="11287125" y="7502128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V3-Base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14763750" y="4025503"/>
            <a:ext cx="1905000" cy="3381375"/>
          </a:xfrm>
          <a:custGeom>
            <a:avLst/>
            <a:gdLst/>
            <a:ahLst/>
            <a:cxnLst/>
            <a:rect l="l" t="t" r="r" b="b"/>
            <a:pathLst>
              <a:path w="1905000" h="3381375">
                <a:moveTo>
                  <a:pt x="114300" y="0"/>
                </a:moveTo>
                <a:lnTo>
                  <a:pt x="1790700" y="0"/>
                </a:lnTo>
                <a:arcTo wR="114300" hR="114300" stAng="16200000" swAng="5400000"/>
                <a:lnTo>
                  <a:pt x="1905000" y="3381375"/>
                </a:lnTo>
                <a:lnTo>
                  <a:pt x="0" y="3381375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4354175" y="3263503"/>
            <a:ext cx="2724150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40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71.0%</a:t>
            </a:r>
            <a:endParaRPr lang="en-US" sz="4050" dirty="0"/>
          </a:p>
        </p:txBody>
      </p:sp>
      <p:sp>
        <p:nvSpPr>
          <p:cNvPr id="31" name="Text 29"/>
          <p:cNvSpPr/>
          <p:nvPr/>
        </p:nvSpPr>
        <p:spPr>
          <a:xfrm>
            <a:off x="14144625" y="7502128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RL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8725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RLOO: another group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557" y="1231255"/>
            <a:ext cx="13089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007" y="1288405"/>
            <a:ext cx="10422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52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781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164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7791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020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8403282" y="36445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11029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258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1641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14268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4497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48802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952500" y="4263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4552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06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7791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45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1029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983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4268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222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8725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RLOO: another group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557" y="1231255"/>
            <a:ext cx="13089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007" y="1288405"/>
            <a:ext cx="10422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52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781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164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7791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020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8403282" y="36445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11029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258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1641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14268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4497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48802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952500" y="4263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4552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06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7791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745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1029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983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4268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4222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952500" y="5025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of the others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4552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06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7791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745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11029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983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14268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4222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6" name="Text 3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8725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RLOO: another group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557" y="1231255"/>
            <a:ext cx="13089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007" y="1288405"/>
            <a:ext cx="10422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(1 / (G − 1)) 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≠ 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4552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781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164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7791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20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403282" y="36445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11029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258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1641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14268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4497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48802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952500" y="4263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552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06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7791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45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1029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983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4268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4222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952500" y="5025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of the others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4552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06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7791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745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11029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983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6" name="Shape 34"/>
          <p:cNvSpPr/>
          <p:nvPr/>
        </p:nvSpPr>
        <p:spPr>
          <a:xfrm>
            <a:off x="14268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4222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8" name="Text 36"/>
          <p:cNvSpPr/>
          <p:nvPr/>
        </p:nvSpPr>
        <p:spPr>
          <a:xfrm>
            <a:off x="952500" y="5787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 advantage</a:t>
            </a:r>
            <a:endParaRPr lang="en-US" sz="2250" dirty="0"/>
          </a:p>
        </p:txBody>
      </p:sp>
      <p:sp>
        <p:nvSpPr>
          <p:cNvPr id="39" name="Shape 37"/>
          <p:cNvSpPr/>
          <p:nvPr/>
        </p:nvSpPr>
        <p:spPr>
          <a:xfrm>
            <a:off x="45529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5069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+2/3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77914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7454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−2/3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110299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09839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−2/3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42684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42224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+2/3</a:t>
            </a:r>
            <a:endParaRPr lang="en-US" sz="2400" dirty="0"/>
          </a:p>
        </p:txBody>
      </p:sp>
      <p:sp>
        <p:nvSpPr>
          <p:cNvPr id="47" name="Text 4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872588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RLOO: another group baseline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557" y="1231255"/>
            <a:ext cx="13089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007" y="1288405"/>
            <a:ext cx="10422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2024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(1 / (G − 1)) 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≠ 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4552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781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164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7791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20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403282" y="36445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110299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2585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16417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14268450" y="3501628"/>
            <a:ext cx="3067050" cy="647700"/>
          </a:xfrm>
          <a:prstGeom prst="roundRect">
            <a:avLst>
              <a:gd name="adj" fmla="val 2647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4497050" y="36730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4880282" y="36445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952500" y="4263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r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552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06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7791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745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110299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9839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4268450" y="4263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4222444" y="4263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952500" y="5025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of the others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4552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06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7791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745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110299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9839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400" dirty="0"/>
          </a:p>
        </p:txBody>
      </p:sp>
      <p:sp>
        <p:nvSpPr>
          <p:cNvPr id="36" name="Shape 34"/>
          <p:cNvSpPr/>
          <p:nvPr/>
        </p:nvSpPr>
        <p:spPr>
          <a:xfrm>
            <a:off x="14268450" y="5025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4222444" y="5025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</a:t>
            </a:r>
            <a:endParaRPr lang="en-US" sz="2400" dirty="0"/>
          </a:p>
        </p:txBody>
      </p:sp>
      <p:sp>
        <p:nvSpPr>
          <p:cNvPr id="38" name="Text 36"/>
          <p:cNvSpPr/>
          <p:nvPr/>
        </p:nvSpPr>
        <p:spPr>
          <a:xfrm>
            <a:off x="952500" y="5787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 advantage</a:t>
            </a:r>
            <a:endParaRPr lang="en-US" sz="2250" dirty="0"/>
          </a:p>
        </p:txBody>
      </p:sp>
      <p:sp>
        <p:nvSpPr>
          <p:cNvPr id="39" name="Shape 37"/>
          <p:cNvSpPr/>
          <p:nvPr/>
        </p:nvSpPr>
        <p:spPr>
          <a:xfrm>
            <a:off x="45529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5069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+2/3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77914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7454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−2/3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110299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09839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−2/3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4268450" y="5787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4222444" y="5787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+2/3</a:t>
            </a:r>
            <a:endParaRPr lang="en-US" sz="2400" dirty="0"/>
          </a:p>
        </p:txBody>
      </p:sp>
      <p:sp>
        <p:nvSpPr>
          <p:cNvPr id="47" name="Text 45"/>
          <p:cNvSpPr/>
          <p:nvPr/>
        </p:nvSpPr>
        <p:spPr>
          <a:xfrm>
            <a:off x="952500" y="6549628"/>
            <a:ext cx="353187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GRPO, slide 13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4552950" y="6549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4506944" y="6549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400" dirty="0"/>
          </a:p>
        </p:txBody>
      </p:sp>
      <p:sp>
        <p:nvSpPr>
          <p:cNvPr id="50" name="Shape 48"/>
          <p:cNvSpPr/>
          <p:nvPr/>
        </p:nvSpPr>
        <p:spPr>
          <a:xfrm>
            <a:off x="7791450" y="6549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7745444" y="6549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400" dirty="0"/>
          </a:p>
        </p:txBody>
      </p:sp>
      <p:sp>
        <p:nvSpPr>
          <p:cNvPr id="52" name="Shape 50"/>
          <p:cNvSpPr/>
          <p:nvPr/>
        </p:nvSpPr>
        <p:spPr>
          <a:xfrm>
            <a:off x="11029950" y="6549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10983944" y="6549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</a:t>
            </a:r>
            <a:endParaRPr lang="en-US" sz="2400" dirty="0"/>
          </a:p>
        </p:txBody>
      </p:sp>
      <p:sp>
        <p:nvSpPr>
          <p:cNvPr id="54" name="Shape 52"/>
          <p:cNvSpPr/>
          <p:nvPr/>
        </p:nvSpPr>
        <p:spPr>
          <a:xfrm>
            <a:off x="14268450" y="6549628"/>
            <a:ext cx="3067050" cy="647700"/>
          </a:xfrm>
          <a:prstGeom prst="roundRect">
            <a:avLst>
              <a:gd name="adj" fmla="val 17647"/>
            </a:avLst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14222444" y="6549628"/>
            <a:ext cx="3159062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2400" dirty="0"/>
          </a:p>
        </p:txBody>
      </p:sp>
      <p:sp>
        <p:nvSpPr>
          <p:cNvPr id="56" name="Text 54"/>
          <p:cNvSpPr/>
          <p:nvPr/>
        </p:nvSpPr>
        <p:spPr>
          <a:xfrm>
            <a:off x="952500" y="759737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Changed: baseline.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Leave-one-out mean, no std division; sequence-level REINFORCE update.</a:t>
            </a:r>
            <a:endParaRPr lang="en-US" sz="2250" dirty="0"/>
          </a:p>
        </p:txBody>
      </p:sp>
      <p:sp>
        <p:nvSpPr>
          <p:cNvPr id="57" name="Text 5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12862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GRPO: changing normalization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741700" y="1164580"/>
            <a:ext cx="159380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951250" y="1240780"/>
            <a:ext cx="125090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[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(1/T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C( ρ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(r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mean(r)) </a:t>
            </a:r>
            <a:r>
              <a:rPr lang="en-US" sz="27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(std(r) + δ)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]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12862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GRPO: changing normalization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741700" y="1164580"/>
            <a:ext cx="159380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951250" y="1240780"/>
            <a:ext cx="125090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[ (1/T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C( ρ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(r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mean(r)) </a:t>
            </a:r>
            <a:r>
              <a:rPr lang="en-US" sz="2700" strike="sngStrike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(std(r) + δ)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]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952500" y="35016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no division by the group std: questions are not reweighted by how mixed they are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12862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GRPO: changing normalization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741700" y="1164580"/>
            <a:ext cx="159380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951250" y="1240780"/>
            <a:ext cx="125090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[ (1/T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C( ρ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(r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mean(r)) </a:t>
            </a:r>
            <a:r>
              <a:rPr lang="en-US" sz="2700" strike="sngStrike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(std(r) + δ)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]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952500" y="35016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no division by the group std: questions are not reweighted by how mixed they are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44541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accepted responses, same reward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5120878"/>
            <a:ext cx="27241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short, T = 4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361950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4815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87680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50545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52500" y="5882878"/>
            <a:ext cx="27241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long, T = 12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36195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2481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8768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5054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341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7627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3914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0200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6487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2773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9060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05346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2573000" y="5120878"/>
            <a:ext cx="52387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token ÷ 4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2573000" y="5759053"/>
            <a:ext cx="523875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token ÷ 12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112862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GRPO: changing normalization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741700" y="1164580"/>
            <a:ext cx="159380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951250" y="1240780"/>
            <a:ext cx="125090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 omitted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2453878"/>
            <a:ext cx="16383000" cy="802630"/>
          </a:xfrm>
          <a:prstGeom prst="roundRect">
            <a:avLst>
              <a:gd name="adj" fmla="val 2136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2625328"/>
            <a:ext cx="16341090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[ </a:t>
            </a:r>
            <a:r>
              <a:rPr lang="en-US" sz="27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(1/L</a:t>
            </a:r>
            <a:r>
              <a:rPr lang="en-US" sz="2250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27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C( ρ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r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mean(r) ) ]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952500" y="35016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no division by the group std: questions are not reweighted by how mixed they are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952500" y="44541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accepted responses, same reward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5120878"/>
            <a:ext cx="27241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short, T = 4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361950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24815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87680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505450" y="5197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52500" y="5882878"/>
            <a:ext cx="27241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long, T = 12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36195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2481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8768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5054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1341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7627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3914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0200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6487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2773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90600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0534650" y="5959078"/>
            <a:ext cx="571500" cy="419100"/>
          </a:xfrm>
          <a:prstGeom prst="roundRect">
            <a:avLst>
              <a:gd name="adj" fmla="val 13636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2573000" y="5120878"/>
            <a:ext cx="523875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token ÷ L</a:t>
            </a:r>
            <a:r>
              <a:rPr lang="en-US" sz="2000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2573000" y="5818436"/>
            <a:ext cx="523875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token ÷ L</a:t>
            </a:r>
            <a:r>
              <a:rPr lang="en-US" sz="2000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952500" y="693062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fixed normalizer: per-token weight no longer depends on the response’s own length</a:t>
            </a:r>
            <a:endParaRPr lang="en-US" sz="2250" dirty="0"/>
          </a:p>
        </p:txBody>
      </p:sp>
      <p:sp>
        <p:nvSpPr>
          <p:cNvPr id="31" name="Text 29"/>
          <p:cNvSpPr/>
          <p:nvPr/>
        </p:nvSpPr>
        <p:spPr>
          <a:xfrm>
            <a:off x="952500" y="778787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implicit weighting. </a:t>
            </a: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fix verifier errors.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9259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DAPO: useful groups and update details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854" y="1231255"/>
            <a:ext cx="130864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304" y="1288405"/>
            <a:ext cx="1041946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73342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groups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14300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334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188595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8764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262890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6193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337185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623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952500" y="402550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4300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334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88595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8764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262890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6193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337185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3623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502562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14300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334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188595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8764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262890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26193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337185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3623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4" name="Shape 32"/>
          <p:cNvSpPr/>
          <p:nvPr/>
        </p:nvSpPr>
        <p:spPr>
          <a:xfrm>
            <a:off x="952500" y="602575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14300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334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188595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8764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39" name="Shape 37"/>
          <p:cNvSpPr/>
          <p:nvPr/>
        </p:nvSpPr>
        <p:spPr>
          <a:xfrm>
            <a:off x="262890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26193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41" name="Shape 39"/>
          <p:cNvSpPr/>
          <p:nvPr/>
        </p:nvSpPr>
        <p:spPr>
          <a:xfrm>
            <a:off x="337185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3623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43" name="Text 4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9259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DAPO: useful groups and update details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854" y="1231255"/>
            <a:ext cx="130864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304" y="1288405"/>
            <a:ext cx="1041946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73342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groups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14300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334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188595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8764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262890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6193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337185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623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952500" y="402550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4300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334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88595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8764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262890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6193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337185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3623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502562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14300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334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188595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8764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262890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26193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337185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3623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4" name="Shape 32"/>
          <p:cNvSpPr/>
          <p:nvPr/>
        </p:nvSpPr>
        <p:spPr>
          <a:xfrm>
            <a:off x="952500" y="602575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14300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334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188595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8764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39" name="Shape 37"/>
          <p:cNvSpPr/>
          <p:nvPr/>
        </p:nvSpPr>
        <p:spPr>
          <a:xfrm>
            <a:off x="262890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26193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41" name="Shape 39"/>
          <p:cNvSpPr/>
          <p:nvPr/>
        </p:nvSpPr>
        <p:spPr>
          <a:xfrm>
            <a:off x="337185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3623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43" name="Text 41"/>
          <p:cNvSpPr/>
          <p:nvPr/>
        </p:nvSpPr>
        <p:spPr>
          <a:xfrm>
            <a:off x="4572000" y="4073128"/>
            <a:ext cx="3237548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unanimous: set aside, generation still spent</a:t>
            </a:r>
            <a:endParaRPr lang="en-US" sz="2100" dirty="0"/>
          </a:p>
        </p:txBody>
      </p:sp>
      <p:sp>
        <p:nvSpPr>
          <p:cNvPr id="44" name="Text 42"/>
          <p:cNvSpPr/>
          <p:nvPr/>
        </p:nvSpPr>
        <p:spPr>
          <a:xfrm>
            <a:off x="8572500" y="2453878"/>
            <a:ext cx="73342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batch</a:t>
            </a:r>
            <a:endParaRPr lang="en-US" sz="2250" dirty="0"/>
          </a:p>
        </p:txBody>
      </p:sp>
      <p:sp>
        <p:nvSpPr>
          <p:cNvPr id="45" name="Shape 43"/>
          <p:cNvSpPr/>
          <p:nvPr/>
        </p:nvSpPr>
        <p:spPr>
          <a:xfrm>
            <a:off x="8572500" y="302537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76300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87534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950595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4964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0" name="Shape 48"/>
          <p:cNvSpPr/>
          <p:nvPr/>
        </p:nvSpPr>
        <p:spPr>
          <a:xfrm>
            <a:off x="1024890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02393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2" name="Shape 50"/>
          <p:cNvSpPr/>
          <p:nvPr/>
        </p:nvSpPr>
        <p:spPr>
          <a:xfrm>
            <a:off x="1099185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109823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54" name="Shape 52"/>
          <p:cNvSpPr/>
          <p:nvPr/>
        </p:nvSpPr>
        <p:spPr>
          <a:xfrm>
            <a:off x="8572500" y="402550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8763000" y="413980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87534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7" name="Shape 55"/>
          <p:cNvSpPr/>
          <p:nvPr/>
        </p:nvSpPr>
        <p:spPr>
          <a:xfrm>
            <a:off x="950595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94964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024890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102393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61" name="Shape 59"/>
          <p:cNvSpPr/>
          <p:nvPr/>
        </p:nvSpPr>
        <p:spPr>
          <a:xfrm>
            <a:off x="10991850" y="413980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109823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63" name="Shape 61"/>
          <p:cNvSpPr/>
          <p:nvPr/>
        </p:nvSpPr>
        <p:spPr>
          <a:xfrm>
            <a:off x="8572500" y="502562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876300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87534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66" name="Shape 64"/>
          <p:cNvSpPr/>
          <p:nvPr/>
        </p:nvSpPr>
        <p:spPr>
          <a:xfrm>
            <a:off x="950595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94964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68" name="Shape 66"/>
          <p:cNvSpPr/>
          <p:nvPr/>
        </p:nvSpPr>
        <p:spPr>
          <a:xfrm>
            <a:off x="1024890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102393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70" name="Shape 68"/>
          <p:cNvSpPr/>
          <p:nvPr/>
        </p:nvSpPr>
        <p:spPr>
          <a:xfrm>
            <a:off x="1099185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109823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72" name="Text 70"/>
          <p:cNvSpPr/>
          <p:nvPr/>
        </p:nvSpPr>
        <p:spPr>
          <a:xfrm>
            <a:off x="12287250" y="3025378"/>
            <a:ext cx="5199698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706"/>
              </a:lnSpc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groups with 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&lt; mean(r) &lt; 1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refill</a:t>
            </a:r>
            <a:endParaRPr lang="en-US" sz="2250" dirty="0"/>
          </a:p>
        </p:txBody>
      </p:sp>
      <p:sp>
        <p:nvSpPr>
          <p:cNvPr id="73" name="Text 7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9259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DAPO: useful groups and update details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26854" y="1231255"/>
            <a:ext cx="1308646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198304" y="1288405"/>
            <a:ext cx="1041946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73342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groups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52500" y="302537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14300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334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188595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8764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262890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6193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337185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3623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952500" y="402550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4300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334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88595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8764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262890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6193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3371850" y="4139803"/>
            <a:ext cx="628650" cy="628650"/>
          </a:xfrm>
          <a:prstGeom prst="ellipse">
            <a:avLst/>
          </a:prstGeom>
          <a:ln w="28575">
            <a:solidFill>
              <a:srgbClr val="65C89C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3623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502562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14300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334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188595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8764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262890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26193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2" name="Shape 30"/>
          <p:cNvSpPr/>
          <p:nvPr/>
        </p:nvSpPr>
        <p:spPr>
          <a:xfrm>
            <a:off x="3371850" y="5139928"/>
            <a:ext cx="628650" cy="628650"/>
          </a:xfrm>
          <a:prstGeom prst="ellipse">
            <a:avLst/>
          </a:prstGeom>
          <a:ln w="28575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3623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4" name="Shape 32"/>
          <p:cNvSpPr/>
          <p:nvPr/>
        </p:nvSpPr>
        <p:spPr>
          <a:xfrm>
            <a:off x="952500" y="602575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14300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334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188595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8764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39" name="Shape 37"/>
          <p:cNvSpPr/>
          <p:nvPr/>
        </p:nvSpPr>
        <p:spPr>
          <a:xfrm>
            <a:off x="2628900" y="614005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261937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41" name="Shape 39"/>
          <p:cNvSpPr/>
          <p:nvPr/>
        </p:nvSpPr>
        <p:spPr>
          <a:xfrm>
            <a:off x="3371850" y="614005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362325" y="616862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43" name="Text 41"/>
          <p:cNvSpPr/>
          <p:nvPr/>
        </p:nvSpPr>
        <p:spPr>
          <a:xfrm>
            <a:off x="4572000" y="4073128"/>
            <a:ext cx="3237548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unanimous: set aside, generation still spent</a:t>
            </a:r>
            <a:endParaRPr lang="en-US" sz="2100" dirty="0"/>
          </a:p>
        </p:txBody>
      </p:sp>
      <p:sp>
        <p:nvSpPr>
          <p:cNvPr id="44" name="Text 42"/>
          <p:cNvSpPr/>
          <p:nvPr/>
        </p:nvSpPr>
        <p:spPr>
          <a:xfrm>
            <a:off x="8572500" y="2453878"/>
            <a:ext cx="73342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batch</a:t>
            </a:r>
            <a:endParaRPr lang="en-US" sz="2250" dirty="0"/>
          </a:p>
        </p:txBody>
      </p:sp>
      <p:sp>
        <p:nvSpPr>
          <p:cNvPr id="45" name="Shape 43"/>
          <p:cNvSpPr/>
          <p:nvPr/>
        </p:nvSpPr>
        <p:spPr>
          <a:xfrm>
            <a:off x="8572500" y="302537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76300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87534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48" name="Shape 46"/>
          <p:cNvSpPr/>
          <p:nvPr/>
        </p:nvSpPr>
        <p:spPr>
          <a:xfrm>
            <a:off x="950595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4964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0" name="Shape 48"/>
          <p:cNvSpPr/>
          <p:nvPr/>
        </p:nvSpPr>
        <p:spPr>
          <a:xfrm>
            <a:off x="10248900" y="313967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023937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2" name="Shape 50"/>
          <p:cNvSpPr/>
          <p:nvPr/>
        </p:nvSpPr>
        <p:spPr>
          <a:xfrm>
            <a:off x="10991850" y="313967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10982325" y="316825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54" name="Shape 52"/>
          <p:cNvSpPr/>
          <p:nvPr/>
        </p:nvSpPr>
        <p:spPr>
          <a:xfrm>
            <a:off x="8572500" y="4025503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8763000" y="413980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87534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57" name="Shape 55"/>
          <p:cNvSpPr/>
          <p:nvPr/>
        </p:nvSpPr>
        <p:spPr>
          <a:xfrm>
            <a:off x="950595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94964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59" name="Shape 57"/>
          <p:cNvSpPr/>
          <p:nvPr/>
        </p:nvSpPr>
        <p:spPr>
          <a:xfrm>
            <a:off x="10248900" y="4139803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1023937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61" name="Shape 59"/>
          <p:cNvSpPr/>
          <p:nvPr/>
        </p:nvSpPr>
        <p:spPr>
          <a:xfrm>
            <a:off x="10991850" y="4139803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10982325" y="4168378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63" name="Shape 61"/>
          <p:cNvSpPr/>
          <p:nvPr/>
        </p:nvSpPr>
        <p:spPr>
          <a:xfrm>
            <a:off x="8572500" y="5025628"/>
            <a:ext cx="333375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876300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87534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66" name="Shape 64"/>
          <p:cNvSpPr/>
          <p:nvPr/>
        </p:nvSpPr>
        <p:spPr>
          <a:xfrm>
            <a:off x="9505950" y="5139928"/>
            <a:ext cx="628650" cy="628650"/>
          </a:xfrm>
          <a:prstGeom prst="ellipse">
            <a:avLst/>
          </a:prstGeom>
          <a:ln w="28575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94964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</a:t>
            </a:r>
            <a:endParaRPr lang="en-US" sz="2250" dirty="0"/>
          </a:p>
        </p:txBody>
      </p:sp>
      <p:sp>
        <p:nvSpPr>
          <p:cNvPr id="68" name="Shape 66"/>
          <p:cNvSpPr/>
          <p:nvPr/>
        </p:nvSpPr>
        <p:spPr>
          <a:xfrm>
            <a:off x="1024890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1023937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70" name="Shape 68"/>
          <p:cNvSpPr/>
          <p:nvPr/>
        </p:nvSpPr>
        <p:spPr>
          <a:xfrm>
            <a:off x="10991850" y="5139928"/>
            <a:ext cx="628650" cy="628650"/>
          </a:xfrm>
          <a:prstGeom prst="ellipse">
            <a:avLst/>
          </a:prstGeom>
          <a:ln w="28575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10982325" y="5168503"/>
            <a:ext cx="64770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250" dirty="0"/>
          </a:p>
        </p:txBody>
      </p:sp>
      <p:sp>
        <p:nvSpPr>
          <p:cNvPr id="72" name="Text 70"/>
          <p:cNvSpPr/>
          <p:nvPr/>
        </p:nvSpPr>
        <p:spPr>
          <a:xfrm>
            <a:off x="12287250" y="3025378"/>
            <a:ext cx="5199698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706"/>
              </a:lnSpc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groups with 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&lt; mean(r) &lt; 1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refill</a:t>
            </a:r>
            <a:endParaRPr lang="en-US" sz="2250" dirty="0"/>
          </a:p>
        </p:txBody>
      </p:sp>
      <p:sp>
        <p:nvSpPr>
          <p:cNvPr id="73" name="Shape 71"/>
          <p:cNvSpPr/>
          <p:nvPr/>
        </p:nvSpPr>
        <p:spPr>
          <a:xfrm>
            <a:off x="8572500" y="6168628"/>
            <a:ext cx="876300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8839200" y="6359128"/>
            <a:ext cx="905256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 range [1 − ε</a:t>
            </a:r>
            <a:r>
              <a:rPr lang="en-US" sz="18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1 + ε</a:t>
            </a:r>
            <a:r>
              <a:rPr lang="en-US" sz="18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]</a:t>
            </a:r>
            <a:endParaRPr lang="en-US" sz="2250" dirty="0"/>
          </a:p>
        </p:txBody>
      </p:sp>
      <p:sp>
        <p:nvSpPr>
          <p:cNvPr id="75" name="Text 73"/>
          <p:cNvSpPr/>
          <p:nvPr/>
        </p:nvSpPr>
        <p:spPr>
          <a:xfrm>
            <a:off x="8839200" y="6875562"/>
            <a:ext cx="178117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0.2/0.2</a:t>
            </a:r>
            <a:endParaRPr lang="en-US" sz="2100" dirty="0"/>
          </a:p>
        </p:txBody>
      </p:sp>
      <p:sp>
        <p:nvSpPr>
          <p:cNvPr id="76" name="Shape 74"/>
          <p:cNvSpPr/>
          <p:nvPr/>
        </p:nvSpPr>
        <p:spPr>
          <a:xfrm>
            <a:off x="10572750" y="6894612"/>
            <a:ext cx="6496050" cy="266700"/>
          </a:xfrm>
          <a:prstGeom prst="roundRect">
            <a:avLst>
              <a:gd name="adj" fmla="val 21429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11871871" y="6894612"/>
            <a:ext cx="2598390" cy="266700"/>
          </a:xfrm>
          <a:prstGeom prst="roundRect">
            <a:avLst>
              <a:gd name="adj" fmla="val 21429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8839200" y="7294662"/>
            <a:ext cx="1695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 0.2/0.28</a:t>
            </a:r>
            <a:endParaRPr lang="en-US" sz="2100" dirty="0"/>
          </a:p>
        </p:txBody>
      </p:sp>
      <p:sp>
        <p:nvSpPr>
          <p:cNvPr id="79" name="Shape 77"/>
          <p:cNvSpPr/>
          <p:nvPr/>
        </p:nvSpPr>
        <p:spPr>
          <a:xfrm>
            <a:off x="10572750" y="7466112"/>
            <a:ext cx="6496050" cy="266700"/>
          </a:xfrm>
          <a:prstGeom prst="roundRect">
            <a:avLst>
              <a:gd name="adj" fmla="val 21429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8"/>
          <p:cNvSpPr/>
          <p:nvPr/>
        </p:nvSpPr>
        <p:spPr>
          <a:xfrm>
            <a:off x="11871871" y="7466112"/>
            <a:ext cx="3637657" cy="266700"/>
          </a:xfrm>
          <a:prstGeom prst="roundRect">
            <a:avLst>
              <a:gd name="adj" fmla="val 21429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952500" y="7216378"/>
            <a:ext cx="79629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Also: token-level aggregation, overlong handling</a:t>
            </a:r>
            <a:endParaRPr lang="en-US" sz="2100" dirty="0"/>
          </a:p>
        </p:txBody>
      </p:sp>
      <p:sp>
        <p:nvSpPr>
          <p:cNvPr id="82" name="Text 8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3374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GSPO: a response-level ratio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892028"/>
            <a:ext cx="20955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i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9908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718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407670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05765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87680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5775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596265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67627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437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295275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1.10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4038600" y="3692128"/>
            <a:ext cx="7429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0.95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83870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1.30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24550" y="3692128"/>
            <a:ext cx="7429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1.05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72465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2500" y="3739753"/>
            <a:ext cx="2095500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750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3374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GSPO: a response-level ratio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892028"/>
            <a:ext cx="20955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i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9908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718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407670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05765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87680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5775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596265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67627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437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295275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1.10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4038600" y="3692128"/>
            <a:ext cx="7429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0.95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83870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1.30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24550" y="3692128"/>
            <a:ext cx="7429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1.05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724650" y="3692128"/>
            <a:ext cx="10287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2500" y="3739753"/>
            <a:ext cx="2095500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1750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952500" y="5025628"/>
            <a:ext cx="16383000" cy="754707"/>
          </a:xfrm>
          <a:prstGeom prst="roundRect">
            <a:avLst>
              <a:gd name="adj" fmla="val 2271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73455" y="5197078"/>
            <a:ext cx="1634109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ρ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i,&lt;t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/ 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i,&lt;t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3374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GSPO: a response-level ratio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892028"/>
            <a:ext cx="20955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i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9908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718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407670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05765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87680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5775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596265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67627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437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2990850" y="3958828"/>
            <a:ext cx="4724400" cy="3810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990850" y="3673078"/>
            <a:ext cx="38100" cy="32385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677150" y="3673078"/>
            <a:ext cx="38100" cy="32385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990850" y="4120753"/>
            <a:ext cx="1152525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2125" b="1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1.05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952500" y="502562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73455" y="5197078"/>
            <a:ext cx="1634109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exp[ (1/T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log ρ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] geometric mean of token ratios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33741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GSPO: a response-level ratio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128206" y="1231255"/>
            <a:ext cx="1207294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99656" y="1288405"/>
            <a:ext cx="94059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2892028"/>
            <a:ext cx="20955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i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29908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718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407670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05765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487680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5775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5962650" y="2739628"/>
            <a:ext cx="66675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0" y="2872978"/>
            <a:ext cx="70485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6762750" y="2739628"/>
            <a:ext cx="952500" cy="628650"/>
          </a:xfrm>
          <a:prstGeom prst="roundRect">
            <a:avLst>
              <a:gd name="adj" fmla="val 1515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743700" y="2872978"/>
            <a:ext cx="990600" cy="400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2990850" y="3958828"/>
            <a:ext cx="4724400" cy="3810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990850" y="3673078"/>
            <a:ext cx="38100" cy="32385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677150" y="3673078"/>
            <a:ext cx="38100" cy="32385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990850" y="4120753"/>
            <a:ext cx="1152525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2125" b="1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1.05</a:t>
            </a:r>
            <a:endParaRPr lang="en-US" sz="2550" dirty="0"/>
          </a:p>
        </p:txBody>
      </p:sp>
      <p:sp>
        <p:nvSpPr>
          <p:cNvPr id="21" name="Shape 19"/>
          <p:cNvSpPr/>
          <p:nvPr/>
        </p:nvSpPr>
        <p:spPr>
          <a:xfrm>
            <a:off x="952500" y="5025628"/>
            <a:ext cx="16383000" cy="778669"/>
          </a:xfrm>
          <a:prstGeom prst="roundRect">
            <a:avLst>
              <a:gd name="adj" fmla="val 2201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73455" y="5197078"/>
            <a:ext cx="16341090" cy="4738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exp[ (1/T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log ρ</a:t>
            </a:r>
            <a:r>
              <a:rPr lang="en-US" sz="21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25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] geometric mean of token ratios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5424339" y="6168628"/>
            <a:ext cx="3103959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strike="sngStrike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</a:t>
            </a:r>
            <a:r>
              <a:rPr lang="en-US" sz="2250" baseline="-400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2700" strike="sngStrike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2250" baseline="-400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strike="sngStrike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per token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8627120" y="6198394"/>
            <a:ext cx="41910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9351020" y="6168628"/>
            <a:ext cx="3863742" cy="497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C(s</a:t>
            </a:r>
            <a:r>
              <a:rPr lang="en-US" sz="2250" b="1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2250" b="1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7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per response</a:t>
            </a:r>
            <a:endParaRPr lang="en-US" sz="2700" dirty="0"/>
          </a:p>
        </p:txBody>
      </p:sp>
      <p:sp>
        <p:nvSpPr>
          <p:cNvPr id="26" name="Text 24"/>
          <p:cNvSpPr/>
          <p:nvPr/>
        </p:nvSpPr>
        <p:spPr>
          <a:xfrm>
            <a:off x="133350" y="7311628"/>
            <a:ext cx="18021300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Length-normalized; not the full trajectory ratio (the product). Clip widths not comparable to token-level ones.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8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62729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the update proposals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406735" y="1164580"/>
            <a:ext cx="3928765" cy="447675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616285" y="1240780"/>
            <a:ext cx="362752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task checker in every row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19200" y="2453878"/>
            <a:ext cx="2514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369570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/ NORMALIZATION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66775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/ WEIGHTING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639800" y="2453878"/>
            <a:ext cx="37719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52500" y="30253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19200" y="32015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3695700" y="31957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GAE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667750" y="32254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clip C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3639800" y="32254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952500" y="38826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19200" y="40588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369570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leave-one-out mean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866775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REINFORCE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3639800" y="40826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8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62729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the update proposals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406735" y="1164580"/>
            <a:ext cx="3928765" cy="447675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616285" y="1240780"/>
            <a:ext cx="362752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task checker in every row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19200" y="2453878"/>
            <a:ext cx="2514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369570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/ NORMALIZATION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66775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/ WEIGHTING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639800" y="2453878"/>
            <a:ext cx="37719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52500" y="30253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19200" y="32015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3695700" y="31957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GAE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667750" y="32254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clip C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3639800" y="32254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952500" y="38826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19200" y="40588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369570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leave-one-out mean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866775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REINFORCE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3639800" y="40826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952500" y="47398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219200" y="49160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3695700" y="49399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 ÷ std</a:t>
            </a:r>
            <a:endParaRPr lang="en-US" sz="2250" dirty="0"/>
          </a:p>
        </p:txBody>
      </p:sp>
      <p:sp>
        <p:nvSpPr>
          <p:cNvPr id="23" name="Text 21"/>
          <p:cNvSpPr/>
          <p:nvPr/>
        </p:nvSpPr>
        <p:spPr>
          <a:xfrm>
            <a:off x="8667750" y="49102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1/T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639800" y="49399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55971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19200" y="57733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3695700" y="57971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mean,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std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667750" y="576753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1/L</a:t>
            </a:r>
            <a:r>
              <a:rPr lang="en-US" sz="187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2250" dirty="0"/>
          </a:p>
        </p:txBody>
      </p:sp>
      <p:sp>
        <p:nvSpPr>
          <p:cNvPr id="29" name="Text 27"/>
          <p:cNvSpPr/>
          <p:nvPr/>
        </p:nvSpPr>
        <p:spPr>
          <a:xfrm>
            <a:off x="13639800" y="57971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30" name="Text 2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8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062729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the update proposals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406735" y="1164580"/>
            <a:ext cx="3928765" cy="447675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3616285" y="1240780"/>
            <a:ext cx="362752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task checker in every row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19200" y="2453878"/>
            <a:ext cx="25146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369570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/ NORMALIZATION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667750" y="2453878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 / WEIGHTING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639800" y="2453878"/>
            <a:ext cx="37719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SAMPLING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952500" y="30253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19200" y="32015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3695700" y="31957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 V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GAE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667750" y="32254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clip C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3639800" y="32254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952500" y="38826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19200" y="40588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369570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leave-one-out mean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8667750" y="4082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 REINFORCE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3639800" y="40826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20" name="Shape 18"/>
          <p:cNvSpPr/>
          <p:nvPr/>
        </p:nvSpPr>
        <p:spPr>
          <a:xfrm>
            <a:off x="952500" y="47398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219200" y="49160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3695700" y="49399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 ÷ std</a:t>
            </a:r>
            <a:endParaRPr lang="en-US" sz="2250" dirty="0"/>
          </a:p>
        </p:txBody>
      </p:sp>
      <p:sp>
        <p:nvSpPr>
          <p:cNvPr id="23" name="Text 21"/>
          <p:cNvSpPr/>
          <p:nvPr/>
        </p:nvSpPr>
        <p:spPr>
          <a:xfrm>
            <a:off x="8667750" y="49102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1/T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639800" y="49399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25" name="Shape 23"/>
          <p:cNvSpPr/>
          <p:nvPr/>
        </p:nvSpPr>
        <p:spPr>
          <a:xfrm>
            <a:off x="952500" y="55971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19200" y="57733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3695700" y="57971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mean,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std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667750" y="576753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ρ, </a:t>
            </a: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1/L</a:t>
            </a:r>
            <a:r>
              <a:rPr lang="en-US" sz="187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endParaRPr lang="en-US" sz="2250" dirty="0"/>
          </a:p>
        </p:txBody>
      </p:sp>
      <p:sp>
        <p:nvSpPr>
          <p:cNvPr id="29" name="Text 27"/>
          <p:cNvSpPr/>
          <p:nvPr/>
        </p:nvSpPr>
        <p:spPr>
          <a:xfrm>
            <a:off x="13639800" y="57971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952500" y="645437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19200" y="663059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</a:t>
            </a:r>
            <a:endParaRPr lang="en-US" sz="2550" dirty="0"/>
          </a:p>
        </p:txBody>
      </p:sp>
      <p:sp>
        <p:nvSpPr>
          <p:cNvPr id="32" name="Text 30"/>
          <p:cNvSpPr/>
          <p:nvPr/>
        </p:nvSpPr>
        <p:spPr>
          <a:xfrm>
            <a:off x="3695700" y="665440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 ÷ std</a:t>
            </a:r>
            <a:endParaRPr lang="en-US" sz="2250" dirty="0"/>
          </a:p>
        </p:txBody>
      </p:sp>
      <p:sp>
        <p:nvSpPr>
          <p:cNvPr id="33" name="Text 31"/>
          <p:cNvSpPr/>
          <p:nvPr/>
        </p:nvSpPr>
        <p:spPr>
          <a:xfrm>
            <a:off x="8667750" y="662478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token sum, ε</a:t>
            </a:r>
            <a:r>
              <a:rPr lang="en-US" sz="187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2250" dirty="0"/>
          </a:p>
        </p:txBody>
      </p:sp>
      <p:sp>
        <p:nvSpPr>
          <p:cNvPr id="34" name="Text 32"/>
          <p:cNvSpPr/>
          <p:nvPr/>
        </p:nvSpPr>
        <p:spPr>
          <a:xfrm>
            <a:off x="13639800" y="665440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 groups only</a:t>
            </a:r>
            <a:endParaRPr lang="en-US" sz="2250" dirty="0"/>
          </a:p>
        </p:txBody>
      </p:sp>
      <p:sp>
        <p:nvSpPr>
          <p:cNvPr id="35" name="Shape 33"/>
          <p:cNvSpPr/>
          <p:nvPr/>
        </p:nvSpPr>
        <p:spPr>
          <a:xfrm>
            <a:off x="952500" y="7311628"/>
            <a:ext cx="16383000" cy="723900"/>
          </a:xfrm>
          <a:prstGeom prst="roundRect">
            <a:avLst>
              <a:gd name="adj" fmla="val 2368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219200" y="7487841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</a:t>
            </a:r>
            <a:endParaRPr lang="en-US" sz="2550" dirty="0"/>
          </a:p>
        </p:txBody>
      </p:sp>
      <p:sp>
        <p:nvSpPr>
          <p:cNvPr id="37" name="Text 35"/>
          <p:cNvSpPr/>
          <p:nvPr/>
        </p:nvSpPr>
        <p:spPr>
          <a:xfrm>
            <a:off x="3695700" y="7511653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mean ÷ std</a:t>
            </a:r>
            <a:endParaRPr lang="en-US" sz="2250" dirty="0"/>
          </a:p>
        </p:txBody>
      </p:sp>
      <p:sp>
        <p:nvSpPr>
          <p:cNvPr id="38" name="Text 36"/>
          <p:cNvSpPr/>
          <p:nvPr/>
        </p:nvSpPr>
        <p:spPr>
          <a:xfrm>
            <a:off x="8667750" y="7482036"/>
            <a:ext cx="525970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ratio s</a:t>
            </a:r>
            <a:r>
              <a:rPr lang="en-US" sz="1875" baseline="-400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2250" dirty="0"/>
          </a:p>
        </p:txBody>
      </p:sp>
      <p:sp>
        <p:nvSpPr>
          <p:cNvPr id="39" name="Text 37"/>
          <p:cNvSpPr/>
          <p:nvPr/>
        </p:nvSpPr>
        <p:spPr>
          <a:xfrm>
            <a:off x="13639800" y="7511653"/>
            <a:ext cx="37719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8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640008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accepted answer can contain invalid reasoning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576227" y="1843385"/>
            <a:ext cx="2759273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85777" y="1919585"/>
            <a:ext cx="2422952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Constructed example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5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621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9453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67137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536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1368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9052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8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640008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accepted answer can contain invalid reasoning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576227" y="1843385"/>
            <a:ext cx="2759273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85777" y="1919585"/>
            <a:ext cx="2422952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Constructed example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5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621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9453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67137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536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1368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9052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5430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15430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6" name="Text 14"/>
          <p:cNvSpPr/>
          <p:nvPr/>
        </p:nvSpPr>
        <p:spPr>
          <a:xfrm>
            <a:off x="15430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17" name="Text 15"/>
          <p:cNvSpPr/>
          <p:nvPr/>
        </p:nvSpPr>
        <p:spPr>
          <a:xfrm>
            <a:off x="97345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97345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97345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20" name="Text 1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8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640008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accepted answer can contain invalid reasoning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576227" y="1843385"/>
            <a:ext cx="2759273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85777" y="1919585"/>
            <a:ext cx="2422952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Constructed example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5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621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9453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67137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536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1368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9052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5430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15430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6" name="Text 14"/>
          <p:cNvSpPr/>
          <p:nvPr/>
        </p:nvSpPr>
        <p:spPr>
          <a:xfrm>
            <a:off x="15430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17" name="Text 15"/>
          <p:cNvSpPr/>
          <p:nvPr/>
        </p:nvSpPr>
        <p:spPr>
          <a:xfrm>
            <a:off x="97345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97345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97345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20" name="Shape 18"/>
          <p:cNvSpPr/>
          <p:nvPr/>
        </p:nvSpPr>
        <p:spPr>
          <a:xfrm>
            <a:off x="9467850" y="3974455"/>
            <a:ext cx="5829300" cy="838200"/>
          </a:xfrm>
          <a:prstGeom prst="roundRect">
            <a:avLst>
              <a:gd name="adj" fmla="val 15909"/>
            </a:avLst>
          </a:prstGeom>
          <a:ln w="3810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467850" y="4784080"/>
            <a:ext cx="5829300" cy="838200"/>
          </a:xfrm>
          <a:prstGeom prst="roundRect">
            <a:avLst>
              <a:gd name="adj" fmla="val 15909"/>
            </a:avLst>
          </a:prstGeom>
          <a:ln w="3810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5335250" y="4031605"/>
            <a:ext cx="207645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expansion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5335250" y="4841230"/>
            <a:ext cx="207645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10 − 3 ≠ 4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8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640008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accepted answer can contain invalid reasoning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576227" y="1843385"/>
            <a:ext cx="2759273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85777" y="1919585"/>
            <a:ext cx="2422952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Constructed example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3335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621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9453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67137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0" y="2983855"/>
            <a:ext cx="6096000" cy="857250"/>
          </a:xfrm>
          <a:prstGeom prst="roundRect">
            <a:avLst>
              <a:gd name="adj" fmla="val 20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53600" y="3260080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136832" y="3231505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4905286" y="3229124"/>
            <a:ext cx="563314" cy="404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5430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15430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6" name="Text 14"/>
          <p:cNvSpPr/>
          <p:nvPr/>
        </p:nvSpPr>
        <p:spPr>
          <a:xfrm>
            <a:off x="15430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17" name="Text 15"/>
          <p:cNvSpPr/>
          <p:nvPr/>
        </p:nvSpPr>
        <p:spPr>
          <a:xfrm>
            <a:off x="9734550" y="403160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850" dirty="0"/>
          </a:p>
        </p:txBody>
      </p:sp>
      <p:sp>
        <p:nvSpPr>
          <p:cNvPr id="18" name="Text 16"/>
          <p:cNvSpPr/>
          <p:nvPr/>
        </p:nvSpPr>
        <p:spPr>
          <a:xfrm>
            <a:off x="9734550" y="4841230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850" dirty="0"/>
          </a:p>
        </p:txBody>
      </p:sp>
      <p:sp>
        <p:nvSpPr>
          <p:cNvPr id="19" name="Text 17"/>
          <p:cNvSpPr/>
          <p:nvPr/>
        </p:nvSpPr>
        <p:spPr>
          <a:xfrm>
            <a:off x="9734550" y="5650855"/>
            <a:ext cx="5467350" cy="7620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850" dirty="0"/>
          </a:p>
        </p:txBody>
      </p:sp>
      <p:sp>
        <p:nvSpPr>
          <p:cNvPr id="20" name="Shape 18"/>
          <p:cNvSpPr/>
          <p:nvPr/>
        </p:nvSpPr>
        <p:spPr>
          <a:xfrm>
            <a:off x="9467850" y="3974455"/>
            <a:ext cx="5829300" cy="838200"/>
          </a:xfrm>
          <a:prstGeom prst="roundRect">
            <a:avLst>
              <a:gd name="adj" fmla="val 15909"/>
            </a:avLst>
          </a:prstGeom>
          <a:ln w="3810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467850" y="4784080"/>
            <a:ext cx="5829300" cy="838200"/>
          </a:xfrm>
          <a:prstGeom prst="roundRect">
            <a:avLst>
              <a:gd name="adj" fmla="val 15909"/>
            </a:avLst>
          </a:prstGeom>
          <a:ln w="3810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5335250" y="4031605"/>
            <a:ext cx="207645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expansion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5335250" y="4841230"/>
            <a:ext cx="207645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10 − 3 ≠ 4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52500" y="6793855"/>
            <a:ext cx="16383000" cy="803523"/>
          </a:xfrm>
          <a:prstGeom prst="roundRect">
            <a:avLst>
              <a:gd name="adj" fmla="val 2133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73455" y="6965305"/>
            <a:ext cx="16341090" cy="4987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3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 final answer ⇏ valid derivation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133350" y="7936855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analogue: passing finite tests covers only the tested behavior.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8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82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6633A6-1424-DC93-0595-D9537BCD0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7E2170-D3EA-2E74-183F-08F8915551F8}"/>
              </a:ext>
            </a:extLst>
          </p:cNvPr>
          <p:cNvSpPr/>
          <p:nvPr/>
        </p:nvSpPr>
        <p:spPr>
          <a:xfrm>
            <a:off x="6377940" y="4759960"/>
            <a:ext cx="6443980" cy="1234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!!!</a:t>
            </a:r>
            <a:endParaRPr lang="en-US" sz="48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92EFA6F-F5F3-30ED-B482-7C41248FBE88}"/>
              </a:ext>
            </a:extLst>
          </p:cNvPr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7563649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10773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and process reward models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975830" y="1164580"/>
            <a:ext cx="235967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85380" y="1240780"/>
            <a:ext cx="201677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D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" y="2930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81100" y="2949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52500" y="3692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1100" y="3711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52500" y="4454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4473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8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10773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and process reward models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975830" y="1164580"/>
            <a:ext cx="235967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85380" y="1240780"/>
            <a:ext cx="201677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D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" y="2930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81100" y="2949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52500" y="3692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1100" y="3711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52500" y="4454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4473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7239000" y="2453878"/>
            <a:ext cx="52387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7239000" y="3025378"/>
            <a:ext cx="4762500" cy="2000250"/>
          </a:xfrm>
          <a:prstGeom prst="roundRect">
            <a:avLst>
              <a:gd name="adj" fmla="val 8571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983563" y="3295799"/>
            <a:ext cx="1400711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(q, y) =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064079" y="3755082"/>
            <a:ext cx="1188541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4500" dirty="0"/>
          </a:p>
        </p:txBody>
      </p:sp>
      <p:sp>
        <p:nvSpPr>
          <p:cNvPr id="17" name="Text 15"/>
          <p:cNvSpPr/>
          <p:nvPr/>
        </p:nvSpPr>
        <p:spPr>
          <a:xfrm>
            <a:off x="7714208" y="4488507"/>
            <a:ext cx="41932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score, may read all steps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8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10773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and process reward models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975830" y="1164580"/>
            <a:ext cx="235967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85380" y="1240780"/>
            <a:ext cx="201677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D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" y="2930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81100" y="2949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52500" y="3692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1100" y="3711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52500" y="4454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4473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7239000" y="2453878"/>
            <a:ext cx="52387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7239000" y="3025378"/>
            <a:ext cx="4762500" cy="2000250"/>
          </a:xfrm>
          <a:prstGeom prst="roundRect">
            <a:avLst>
              <a:gd name="adj" fmla="val 8571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983563" y="3295799"/>
            <a:ext cx="1400711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(q, y) =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064079" y="3755082"/>
            <a:ext cx="1188541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4500" dirty="0"/>
          </a:p>
        </p:txBody>
      </p:sp>
      <p:sp>
        <p:nvSpPr>
          <p:cNvPr id="17" name="Text 15"/>
          <p:cNvSpPr/>
          <p:nvPr/>
        </p:nvSpPr>
        <p:spPr>
          <a:xfrm>
            <a:off x="7714208" y="4488507"/>
            <a:ext cx="41932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score, may read all steps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382500" y="2453878"/>
            <a:ext cx="54483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12382500" y="2930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592050" y="3083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ψ,1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274725" y="3077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14095661" y="3130153"/>
            <a:ext cx="250183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predicted P(step valid)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2382500" y="3692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2592050" y="3845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ψ,2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13274725" y="3839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</a:t>
            </a:r>
            <a:endParaRPr lang="en-US" sz="2550" dirty="0"/>
          </a:p>
        </p:txBody>
      </p:sp>
      <p:sp>
        <p:nvSpPr>
          <p:cNvPr id="26" name="Shape 24"/>
          <p:cNvSpPr/>
          <p:nvPr/>
        </p:nvSpPr>
        <p:spPr>
          <a:xfrm>
            <a:off x="12382500" y="4454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2592050" y="4607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ψ,3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3274725" y="4601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8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10773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and process reward models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975830" y="1164580"/>
            <a:ext cx="235967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85380" y="1240780"/>
            <a:ext cx="201677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D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" y="2930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81100" y="2949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52500" y="3692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1100" y="3711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52500" y="4454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4473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7239000" y="2453878"/>
            <a:ext cx="52387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7239000" y="3025378"/>
            <a:ext cx="4762500" cy="2000250"/>
          </a:xfrm>
          <a:prstGeom prst="roundRect">
            <a:avLst>
              <a:gd name="adj" fmla="val 8571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983563" y="3295799"/>
            <a:ext cx="1400711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(q, y) =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064079" y="3755082"/>
            <a:ext cx="1188541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4500" dirty="0"/>
          </a:p>
        </p:txBody>
      </p:sp>
      <p:sp>
        <p:nvSpPr>
          <p:cNvPr id="17" name="Text 15"/>
          <p:cNvSpPr/>
          <p:nvPr/>
        </p:nvSpPr>
        <p:spPr>
          <a:xfrm>
            <a:off x="7714208" y="4488507"/>
            <a:ext cx="41932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score, may read all steps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382500" y="2453878"/>
            <a:ext cx="54483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12382500" y="2930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592050" y="3083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ψ,1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274725" y="3077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14095661" y="3130153"/>
            <a:ext cx="250183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predicted P(step valid)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2382500" y="3692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2592050" y="3845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ψ,2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13274725" y="3839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</a:t>
            </a:r>
            <a:endParaRPr lang="en-US" sz="2550" dirty="0"/>
          </a:p>
        </p:txBody>
      </p:sp>
      <p:sp>
        <p:nvSpPr>
          <p:cNvPr id="26" name="Shape 24"/>
          <p:cNvSpPr/>
          <p:nvPr/>
        </p:nvSpPr>
        <p:spPr>
          <a:xfrm>
            <a:off x="12382500" y="4454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2592050" y="4607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ψ,3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3274725" y="4601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2550" dirty="0"/>
          </a:p>
        </p:txBody>
      </p:sp>
      <p:sp>
        <p:nvSpPr>
          <p:cNvPr id="29" name="Shape 27"/>
          <p:cNvSpPr/>
          <p:nvPr/>
        </p:nvSpPr>
        <p:spPr>
          <a:xfrm>
            <a:off x="952500" y="5501878"/>
            <a:ext cx="16383000" cy="3810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952500" y="5787628"/>
            <a:ext cx="8048625" cy="1238250"/>
          </a:xfrm>
          <a:prstGeom prst="roundRect">
            <a:avLst>
              <a:gd name="adj" fmla="val 1384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00150" y="5978128"/>
            <a:ext cx="830865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 trained on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1200150" y="6359128"/>
            <a:ext cx="830865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labels per response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9286875" y="5787628"/>
            <a:ext cx="8048625" cy="1238250"/>
          </a:xfrm>
          <a:prstGeom prst="roundRect">
            <a:avLst>
              <a:gd name="adj" fmla="val 1384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534525" y="5978128"/>
            <a:ext cx="830865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 trained on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9534525" y="6359128"/>
            <a:ext cx="8308658" cy="384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labels, e.g. human </a:t>
            </a: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/ −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8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10773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and process reward models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975830" y="1164580"/>
            <a:ext cx="235967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85380" y="1240780"/>
            <a:ext cx="201677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Scores illustrative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453878"/>
            <a:ext cx="6496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 D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" y="2930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81100" y="2949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52500" y="3692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1100" y="3711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52500" y="4454128"/>
            <a:ext cx="59055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4473178"/>
            <a:ext cx="5625465" cy="6667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7239000" y="2453878"/>
            <a:ext cx="52387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7239000" y="3025378"/>
            <a:ext cx="4762500" cy="2000250"/>
          </a:xfrm>
          <a:prstGeom prst="roundRect">
            <a:avLst>
              <a:gd name="adj" fmla="val 8571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983563" y="3295799"/>
            <a:ext cx="1400711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(q, y) =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9064079" y="3755082"/>
            <a:ext cx="1188541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4500" dirty="0"/>
          </a:p>
        </p:txBody>
      </p:sp>
      <p:sp>
        <p:nvSpPr>
          <p:cNvPr id="17" name="Text 15"/>
          <p:cNvSpPr/>
          <p:nvPr/>
        </p:nvSpPr>
        <p:spPr>
          <a:xfrm>
            <a:off x="7714208" y="4488507"/>
            <a:ext cx="41932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score, may read all steps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382500" y="2453878"/>
            <a:ext cx="54483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12382500" y="2930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592050" y="3083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ψ,1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13274725" y="3077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14095661" y="3130153"/>
            <a:ext cx="250183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predicted P(step valid)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2382500" y="3692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2592050" y="3845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ψ,2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13274725" y="3839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0.20</a:t>
            </a:r>
            <a:endParaRPr lang="en-US" sz="2550" dirty="0"/>
          </a:p>
        </p:txBody>
      </p:sp>
      <p:sp>
        <p:nvSpPr>
          <p:cNvPr id="26" name="Shape 24"/>
          <p:cNvSpPr/>
          <p:nvPr/>
        </p:nvSpPr>
        <p:spPr>
          <a:xfrm>
            <a:off x="12382500" y="4454128"/>
            <a:ext cx="495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2592050" y="4607868"/>
            <a:ext cx="568375" cy="3972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r>
              <a:rPr lang="en-US" sz="17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ψ,3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3274725" y="4601766"/>
            <a:ext cx="70663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2550" dirty="0"/>
          </a:p>
        </p:txBody>
      </p:sp>
      <p:sp>
        <p:nvSpPr>
          <p:cNvPr id="29" name="Shape 27"/>
          <p:cNvSpPr/>
          <p:nvPr/>
        </p:nvSpPr>
        <p:spPr>
          <a:xfrm>
            <a:off x="952500" y="5501878"/>
            <a:ext cx="16383000" cy="3810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952500" y="5787628"/>
            <a:ext cx="8048625" cy="1238250"/>
          </a:xfrm>
          <a:prstGeom prst="roundRect">
            <a:avLst>
              <a:gd name="adj" fmla="val 1384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00150" y="5978128"/>
            <a:ext cx="830865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 trained on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1200150" y="6359128"/>
            <a:ext cx="830865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labels per response</a:t>
            </a:r>
            <a:endParaRPr lang="en-US" sz="2250" dirty="0"/>
          </a:p>
        </p:txBody>
      </p:sp>
      <p:sp>
        <p:nvSpPr>
          <p:cNvPr id="33" name="Shape 31"/>
          <p:cNvSpPr/>
          <p:nvPr/>
        </p:nvSpPr>
        <p:spPr>
          <a:xfrm>
            <a:off x="9286875" y="5787628"/>
            <a:ext cx="8048625" cy="1238250"/>
          </a:xfrm>
          <a:prstGeom prst="roundRect">
            <a:avLst>
              <a:gd name="adj" fmla="val 1384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534525" y="5978128"/>
            <a:ext cx="830865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 trained on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9534525" y="6359128"/>
            <a:ext cx="8308658" cy="384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labels, e.g. human </a:t>
            </a:r>
            <a:r>
              <a:rPr lang="en-US" sz="22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/ −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952500" y="7578328"/>
            <a:ext cx="2195691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object:</a:t>
            </a:r>
            <a:endParaRPr lang="en-US" sz="2250" dirty="0"/>
          </a:p>
        </p:txBody>
      </p:sp>
      <p:sp>
        <p:nvSpPr>
          <p:cNvPr id="37" name="Shape 35"/>
          <p:cNvSpPr/>
          <p:nvPr/>
        </p:nvSpPr>
        <p:spPr>
          <a:xfrm>
            <a:off x="3177183" y="7444978"/>
            <a:ext cx="2458343" cy="590550"/>
          </a:xfrm>
          <a:prstGeom prst="roundRect">
            <a:avLst>
              <a:gd name="adj" fmla="val 2903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3405783" y="7578328"/>
            <a:ext cx="207734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checker</a:t>
            </a:r>
            <a:endParaRPr lang="en-US" sz="2250" dirty="0"/>
          </a:p>
        </p:txBody>
      </p:sp>
      <p:sp>
        <p:nvSpPr>
          <p:cNvPr id="39" name="Text 37"/>
          <p:cNvSpPr/>
          <p:nvPr/>
        </p:nvSpPr>
        <p:spPr>
          <a:xfrm>
            <a:off x="5864126" y="7571482"/>
            <a:ext cx="1725186" cy="37564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</a:t>
            </a: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accept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7661077" y="7578328"/>
            <a:ext cx="417593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executes a rule; ignores steps</a:t>
            </a:r>
            <a:endParaRPr lang="en-US" sz="2250" dirty="0"/>
          </a:p>
        </p:txBody>
      </p:sp>
      <p:sp>
        <p:nvSpPr>
          <p:cNvPr id="41" name="Text 39"/>
          <p:cNvSpPr/>
          <p:nvPr/>
        </p:nvSpPr>
        <p:spPr>
          <a:xfrm>
            <a:off x="12603659" y="7592616"/>
            <a:ext cx="5205026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scores are predictions, not proofs</a:t>
            </a:r>
            <a:endParaRPr lang="en-US" sz="2025" dirty="0"/>
          </a:p>
        </p:txBody>
      </p:sp>
      <p:sp>
        <p:nvSpPr>
          <p:cNvPr id="42" name="Text 4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8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455137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process score means and where it is used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6740" y="1843385"/>
            <a:ext cx="293876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6290" y="1919585"/>
            <a:ext cx="2607823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continuations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8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455137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process score means and where it is used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6740" y="1843385"/>
            <a:ext cx="293876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6290" y="1919585"/>
            <a:ext cx="2607823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continuations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793355"/>
            <a:ext cx="869632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What a label means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952500" y="4126855"/>
            <a:ext cx="27622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90554" y="4367585"/>
            <a:ext cx="1562342" cy="3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2(x+3)=10;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813475" y="4653335"/>
            <a:ext cx="1116499" cy="3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2x+3=10</a:t>
            </a:r>
            <a:endParaRPr lang="en-US" sz="19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793355"/>
            <a:ext cx="16383000" cy="66675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095750" y="336485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267200" y="3507730"/>
            <a:ext cx="383836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repairs the expansion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267200" y="3774430"/>
            <a:ext cx="3838367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2x+6=10; x=2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870924" y="3634829"/>
            <a:ext cx="892076" cy="336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x = 2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4095750" y="422210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267200" y="4364980"/>
            <a:ext cx="383836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restarts, divides by 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267200" y="4631680"/>
            <a:ext cx="3838367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x+3=5; x=2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7870924" y="4492079"/>
            <a:ext cx="892076" cy="336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x = 2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4095750" y="507935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267200" y="5222230"/>
            <a:ext cx="365632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continues the flaw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4267200" y="5488930"/>
            <a:ext cx="3656320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2x=7; x=3.5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7705427" y="5350818"/>
            <a:ext cx="105757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x = 3.5</a:t>
            </a:r>
            <a:endParaRPr lang="en-US" sz="1950" dirty="0"/>
          </a:p>
        </p:txBody>
      </p:sp>
      <p:sp>
        <p:nvSpPr>
          <p:cNvPr id="23" name="Text 20"/>
          <p:cNvSpPr/>
          <p:nvPr/>
        </p:nvSpPr>
        <p:spPr>
          <a:xfrm>
            <a:off x="952500" y="6222355"/>
            <a:ext cx="8696325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P̂(eventual success | prefix, continuation policy) = </a:t>
            </a: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952500" y="7174855"/>
            <a:ext cx="869632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certificate that the step was valid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8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455137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process score means and where it is used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4396740" y="1843385"/>
            <a:ext cx="2938760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606290" y="1919585"/>
            <a:ext cx="2607823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Teaching continuations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793355"/>
            <a:ext cx="869632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· What a label means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952500" y="4126855"/>
            <a:ext cx="276225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F08080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90554" y="4367585"/>
            <a:ext cx="1562342" cy="3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F2F5F9">
                    <a:alpha val="3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2(x+3)=10;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813475" y="4653335"/>
            <a:ext cx="1116499" cy="3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950" dirty="0">
                <a:solidFill>
                  <a:srgbClr val="F2F5F9">
                    <a:alpha val="3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2x+3=10</a:t>
            </a:r>
            <a:endParaRPr lang="en-US" sz="19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alphaModFix amt="32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793355"/>
            <a:ext cx="16383000" cy="66675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095750" y="336485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267200" y="3507730"/>
            <a:ext cx="383836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repairs the expansion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267200" y="3774430"/>
            <a:ext cx="3838367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>
                    <a:alpha val="3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2x+6=10; x=2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7870924" y="3634829"/>
            <a:ext cx="892076" cy="336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x = 2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4095750" y="422210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267200" y="4364980"/>
            <a:ext cx="383836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restarts, divides by 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267200" y="4631680"/>
            <a:ext cx="3838367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>
                    <a:alpha val="3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x+3=5; x=2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7870924" y="4492079"/>
            <a:ext cx="892076" cy="336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x = 2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4095750" y="5079355"/>
            <a:ext cx="4762500" cy="838200"/>
          </a:xfrm>
          <a:prstGeom prst="roundRect">
            <a:avLst>
              <a:gd name="adj" fmla="val 20455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267200" y="5222230"/>
            <a:ext cx="365632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continues the flaw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4267200" y="5488930"/>
            <a:ext cx="3656320" cy="3238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>
                    <a:alpha val="3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2x=7; x=3.5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7705427" y="5350818"/>
            <a:ext cx="1057573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x = 3.5</a:t>
            </a:r>
            <a:endParaRPr lang="en-US" sz="1950" dirty="0"/>
          </a:p>
        </p:txBody>
      </p:sp>
      <p:sp>
        <p:nvSpPr>
          <p:cNvPr id="23" name="Text 20"/>
          <p:cNvSpPr/>
          <p:nvPr/>
        </p:nvSpPr>
        <p:spPr>
          <a:xfrm>
            <a:off x="952500" y="6222355"/>
            <a:ext cx="8696325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P̂(eventual success | prefix, continuation policy) = </a:t>
            </a:r>
            <a:r>
              <a:rPr lang="en-US" sz="21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952500" y="7174855"/>
            <a:ext cx="869632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certificate that the step was valid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9429750" y="2793355"/>
            <a:ext cx="869632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· Where a PRM is used</a:t>
            </a:r>
            <a:endParaRPr lang="en-US" sz="2550" dirty="0"/>
          </a:p>
        </p:txBody>
      </p:sp>
      <p:sp>
        <p:nvSpPr>
          <p:cNvPr id="26" name="Shape 23"/>
          <p:cNvSpPr/>
          <p:nvPr/>
        </p:nvSpPr>
        <p:spPr>
          <a:xfrm>
            <a:off x="9429750" y="3555355"/>
            <a:ext cx="7905750" cy="1905000"/>
          </a:xfrm>
          <a:prstGeom prst="roundRect">
            <a:avLst>
              <a:gd name="adj" fmla="val 9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677400" y="3745855"/>
            <a:ext cx="8151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at inference</a:t>
            </a:r>
            <a:endParaRPr lang="en-US" sz="2250" dirty="0"/>
          </a:p>
        </p:txBody>
      </p:sp>
      <p:sp>
        <p:nvSpPr>
          <p:cNvPr id="28" name="Shape 25"/>
          <p:cNvSpPr/>
          <p:nvPr/>
        </p:nvSpPr>
        <p:spPr>
          <a:xfrm>
            <a:off x="9725025" y="4203055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9725025" y="4203055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9829800" y="4203055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9677400" y="4317355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9982200" y="4187428"/>
            <a:ext cx="1217879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100" dirty="0"/>
          </a:p>
        </p:txBody>
      </p:sp>
      <p:sp>
        <p:nvSpPr>
          <p:cNvPr id="33" name="Text 30"/>
          <p:cNvSpPr/>
          <p:nvPr/>
        </p:nvSpPr>
        <p:spPr>
          <a:xfrm>
            <a:off x="11257359" y="4184005"/>
            <a:ext cx="3429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34" name="Text 31"/>
          <p:cNvSpPr/>
          <p:nvPr/>
        </p:nvSpPr>
        <p:spPr>
          <a:xfrm>
            <a:off x="11657409" y="4184005"/>
            <a:ext cx="1419046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candidates</a:t>
            </a:r>
            <a:endParaRPr lang="en-US" sz="2100" dirty="0"/>
          </a:p>
        </p:txBody>
      </p:sp>
      <p:sp>
        <p:nvSpPr>
          <p:cNvPr id="35" name="Text 32"/>
          <p:cNvSpPr/>
          <p:nvPr/>
        </p:nvSpPr>
        <p:spPr>
          <a:xfrm>
            <a:off x="13080802" y="4184005"/>
            <a:ext cx="3429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36" name="Text 33"/>
          <p:cNvSpPr/>
          <p:nvPr/>
        </p:nvSpPr>
        <p:spPr>
          <a:xfrm>
            <a:off x="13480852" y="4184005"/>
            <a:ext cx="1972881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 picks one</a:t>
            </a:r>
            <a:endParaRPr lang="en-US" sz="2100" dirty="0"/>
          </a:p>
        </p:txBody>
      </p:sp>
      <p:sp>
        <p:nvSpPr>
          <p:cNvPr id="37" name="Text 34"/>
          <p:cNvSpPr/>
          <p:nvPr/>
        </p:nvSpPr>
        <p:spPr>
          <a:xfrm>
            <a:off x="9677400" y="4603105"/>
            <a:ext cx="8151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 unchanged</a:t>
            </a:r>
            <a:endParaRPr lang="en-US" sz="1950" dirty="0"/>
          </a:p>
        </p:txBody>
      </p:sp>
      <p:sp>
        <p:nvSpPr>
          <p:cNvPr id="38" name="Shape 35"/>
          <p:cNvSpPr/>
          <p:nvPr/>
        </p:nvSpPr>
        <p:spPr>
          <a:xfrm>
            <a:off x="9429750" y="5650855"/>
            <a:ext cx="7905750" cy="1809750"/>
          </a:xfrm>
          <a:prstGeom prst="roundRect">
            <a:avLst>
              <a:gd name="adj" fmla="val 9474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9677400" y="5841355"/>
            <a:ext cx="8151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for training</a:t>
            </a:r>
            <a:endParaRPr lang="en-US" sz="2250" dirty="0"/>
          </a:p>
        </p:txBody>
      </p:sp>
      <p:sp>
        <p:nvSpPr>
          <p:cNvPr id="40" name="Text 37"/>
          <p:cNvSpPr/>
          <p:nvPr/>
        </p:nvSpPr>
        <p:spPr>
          <a:xfrm>
            <a:off x="9677400" y="6279505"/>
            <a:ext cx="1597491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 scores</a:t>
            </a:r>
            <a:endParaRPr lang="en-US" sz="2100" dirty="0"/>
          </a:p>
        </p:txBody>
      </p:sp>
      <p:sp>
        <p:nvSpPr>
          <p:cNvPr id="41" name="Text 38"/>
          <p:cNvSpPr/>
          <p:nvPr/>
        </p:nvSpPr>
        <p:spPr>
          <a:xfrm>
            <a:off x="11263015" y="6279505"/>
            <a:ext cx="3429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42" name="Text 39"/>
          <p:cNvSpPr/>
          <p:nvPr/>
        </p:nvSpPr>
        <p:spPr>
          <a:xfrm>
            <a:off x="11663065" y="6279505"/>
            <a:ext cx="891927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</a:t>
            </a:r>
            <a:endParaRPr lang="en-US" sz="2100" dirty="0"/>
          </a:p>
        </p:txBody>
      </p:sp>
      <p:sp>
        <p:nvSpPr>
          <p:cNvPr id="43" name="Text 40"/>
          <p:cNvSpPr/>
          <p:nvPr/>
        </p:nvSpPr>
        <p:spPr>
          <a:xfrm>
            <a:off x="12612142" y="6279505"/>
            <a:ext cx="3429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100" dirty="0"/>
          </a:p>
        </p:txBody>
      </p:sp>
      <p:sp>
        <p:nvSpPr>
          <p:cNvPr id="44" name="Text 41"/>
          <p:cNvSpPr/>
          <p:nvPr/>
        </p:nvSpPr>
        <p:spPr>
          <a:xfrm>
            <a:off x="13012192" y="6279505"/>
            <a:ext cx="27458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θ′</a:t>
            </a:r>
            <a:endParaRPr lang="en-US" sz="2100" dirty="0"/>
          </a:p>
        </p:txBody>
      </p:sp>
      <p:sp>
        <p:nvSpPr>
          <p:cNvPr id="45" name="Text 42"/>
          <p:cNvSpPr/>
          <p:nvPr/>
        </p:nvSpPr>
        <p:spPr>
          <a:xfrm>
            <a:off x="9677400" y="6698605"/>
            <a:ext cx="8151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the generator</a:t>
            </a:r>
            <a:endParaRPr lang="en-US" sz="1950" dirty="0"/>
          </a:p>
        </p:txBody>
      </p:sp>
      <p:sp>
        <p:nvSpPr>
          <p:cNvPr id="46" name="Text 43"/>
          <p:cNvSpPr/>
          <p:nvPr/>
        </p:nvSpPr>
        <p:spPr>
          <a:xfrm>
            <a:off x="9429750" y="7936855"/>
            <a:ext cx="8696325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selection is not a better generator.</a:t>
            </a:r>
            <a:endParaRPr lang="en-US" sz="2100" dirty="0"/>
          </a:p>
        </p:txBody>
      </p:sp>
      <p:sp>
        <p:nvSpPr>
          <p:cNvPr id="47" name="Text 4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8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54615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and OPSD: teacher distributions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51857" y="1231255"/>
            <a:ext cx="12836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23307" y="1288405"/>
            <a:ext cx="10169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41910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47775" y="3325416"/>
            <a:ext cx="396049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247775" y="3858816"/>
            <a:ext cx="3960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q, writes a prefix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247775" y="4287441"/>
            <a:ext cx="3960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 …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247775" y="4744641"/>
            <a:ext cx="39604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00650" y="3882628"/>
            <a:ext cx="7429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6000750" y="2834878"/>
            <a:ext cx="4762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96025" y="3558778"/>
            <a:ext cx="458914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296025" y="4073128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prefix + extra context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296025" y="4482703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next-token distribution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8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54615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and OPSD: teacher distributions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51857" y="1231255"/>
            <a:ext cx="12836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23307" y="1288405"/>
            <a:ext cx="10169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41910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47775" y="3325416"/>
            <a:ext cx="396049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247775" y="3858816"/>
            <a:ext cx="3960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q, writes a prefix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247775" y="4287441"/>
            <a:ext cx="3960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 …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247775" y="4744641"/>
            <a:ext cx="39604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00650" y="3882628"/>
            <a:ext cx="7429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6000750" y="2834878"/>
            <a:ext cx="4762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96025" y="3558778"/>
            <a:ext cx="458914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296025" y="4073128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prefix + extra context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296025" y="4482703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next-token distribution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0820400" y="3882628"/>
            <a:ext cx="5524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←</a:t>
            </a:r>
            <a:endParaRPr lang="en-US" sz="3900" dirty="0"/>
          </a:p>
        </p:txBody>
      </p:sp>
      <p:sp>
        <p:nvSpPr>
          <p:cNvPr id="17" name="Shape 15"/>
          <p:cNvSpPr/>
          <p:nvPr/>
        </p:nvSpPr>
        <p:spPr>
          <a:xfrm>
            <a:off x="11430000" y="2834878"/>
            <a:ext cx="5905500" cy="1428750"/>
          </a:xfrm>
          <a:prstGeom prst="roundRect">
            <a:avLst>
              <a:gd name="adj" fmla="val 12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668125" y="3015853"/>
            <a:ext cx="597217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SDPO: environment feedback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1668125" y="3396853"/>
            <a:ext cx="59721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e.g. an execution diagnostic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1430000" y="4492228"/>
            <a:ext cx="649605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 context; not a benchmark trace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8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54615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and OPSD: teacher distributions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51857" y="1231255"/>
            <a:ext cx="12836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23307" y="1288405"/>
            <a:ext cx="10169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41910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47775" y="3325416"/>
            <a:ext cx="396049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247775" y="3858816"/>
            <a:ext cx="3960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q, writes a prefix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247775" y="4287441"/>
            <a:ext cx="3960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 …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247775" y="4744641"/>
            <a:ext cx="39604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00650" y="3882628"/>
            <a:ext cx="7429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6000750" y="2834878"/>
            <a:ext cx="4762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96025" y="3558778"/>
            <a:ext cx="458914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296025" y="4073128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prefix + extra context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296025" y="4482703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next-token distribution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0820400" y="3882628"/>
            <a:ext cx="5524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←</a:t>
            </a:r>
            <a:endParaRPr lang="en-US" sz="3900" dirty="0"/>
          </a:p>
        </p:txBody>
      </p:sp>
      <p:sp>
        <p:nvSpPr>
          <p:cNvPr id="17" name="Shape 15"/>
          <p:cNvSpPr/>
          <p:nvPr/>
        </p:nvSpPr>
        <p:spPr>
          <a:xfrm>
            <a:off x="11430000" y="2834878"/>
            <a:ext cx="5905500" cy="1428750"/>
          </a:xfrm>
          <a:prstGeom prst="roundRect">
            <a:avLst>
              <a:gd name="adj" fmla="val 12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668125" y="3015853"/>
            <a:ext cx="597217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OPSD: reference solution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1668125" y="3396853"/>
            <a:ext cx="597217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10; 2x = 4; x = 2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1430000" y="4492228"/>
            <a:ext cx="649605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 context; not a benchmark trace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8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54615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and OPSD: teacher distributions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6051857" y="1231255"/>
            <a:ext cx="1283643" cy="381000"/>
          </a:xfrm>
          <a:prstGeom prst="roundRect">
            <a:avLst>
              <a:gd name="adj" fmla="val 50000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6223307" y="1288405"/>
            <a:ext cx="10169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2834878"/>
            <a:ext cx="41910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47775" y="3325416"/>
            <a:ext cx="396049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247775" y="3858816"/>
            <a:ext cx="396049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q, writes a prefix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247775" y="4287441"/>
            <a:ext cx="396049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 …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247775" y="4744641"/>
            <a:ext cx="39604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200650" y="3882628"/>
            <a:ext cx="7429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6000750" y="2834878"/>
            <a:ext cx="4762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96025" y="3558778"/>
            <a:ext cx="458914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296025" y="4073128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prefix + extra context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296025" y="4482703"/>
            <a:ext cx="458914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next-token distribution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0820400" y="3882628"/>
            <a:ext cx="55245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←</a:t>
            </a:r>
            <a:endParaRPr lang="en-US" sz="3900" dirty="0"/>
          </a:p>
        </p:txBody>
      </p:sp>
      <p:sp>
        <p:nvSpPr>
          <p:cNvPr id="17" name="Shape 15"/>
          <p:cNvSpPr/>
          <p:nvPr/>
        </p:nvSpPr>
        <p:spPr>
          <a:xfrm>
            <a:off x="11430000" y="2834878"/>
            <a:ext cx="5905500" cy="1428750"/>
          </a:xfrm>
          <a:prstGeom prst="roundRect">
            <a:avLst>
              <a:gd name="adj" fmla="val 12000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668125" y="3015853"/>
            <a:ext cx="597217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OPSD: reference solution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1668125" y="3396853"/>
            <a:ext cx="597217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+ 6 = 10; 2x = 4; x = 2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1430000" y="4492228"/>
            <a:ext cx="649605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 context; not a benchmark trace</a:t>
            </a:r>
            <a:endParaRPr lang="en-US" sz="19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3190875" y="6359128"/>
            <a:ext cx="52387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student only</a:t>
            </a:r>
            <a:endParaRPr lang="en-US" sz="2250" dirty="0"/>
          </a:p>
        </p:txBody>
      </p:sp>
      <p:sp>
        <p:nvSpPr>
          <p:cNvPr id="23" name="Shape 20"/>
          <p:cNvSpPr/>
          <p:nvPr/>
        </p:nvSpPr>
        <p:spPr>
          <a:xfrm>
            <a:off x="952500" y="7025878"/>
            <a:ext cx="16383000" cy="754707"/>
          </a:xfrm>
          <a:prstGeom prst="roundRect">
            <a:avLst>
              <a:gd name="adj" fmla="val 2271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973455" y="7197328"/>
            <a:ext cx="1634109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distill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≈ Σ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D( p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teacher,t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, p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student,t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D: each method’s divergence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133350" y="807362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information and teacher compute. Not a scalar PRM.</a:t>
            </a:r>
            <a:endParaRPr lang="en-US" sz="2100" dirty="0"/>
          </a:p>
        </p:txBody>
      </p:sp>
      <p:sp>
        <p:nvSpPr>
          <p:cNvPr id="26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8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715423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4381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3025378"/>
            <a:ext cx="427482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response D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200150" y="3387328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00150" y="3886349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00150" y="4385370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5692378"/>
            <a:ext cx="48196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response, four kinds of output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5905500" y="26443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53150" y="29825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8629650" y="30158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58650" y="30158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specified rule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106650" y="3080147"/>
            <a:ext cx="2179320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8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715423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4381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3025378"/>
            <a:ext cx="427482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response D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200150" y="3387328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00150" y="3886349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00150" y="4385370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5692378"/>
            <a:ext cx="48196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response, four kinds of output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5905500" y="26443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53150" y="29825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8629650" y="30158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58650" y="30158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specified rule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106650" y="3080147"/>
            <a:ext cx="2179320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05500" y="388262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53150" y="422076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8629650" y="425410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2058650" y="425410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outcome labels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106650" y="4230291"/>
            <a:ext cx="20574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8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715423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4381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3025378"/>
            <a:ext cx="427482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response D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200150" y="3387328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00150" y="3886349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00150" y="4385370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5692378"/>
            <a:ext cx="48196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response, four kinds of output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5905500" y="26443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53150" y="29825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8629650" y="30158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58650" y="30158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specified rule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106650" y="3080147"/>
            <a:ext cx="2179320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05500" y="388262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53150" y="422076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8629650" y="425410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2058650" y="425410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outcome labels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106650" y="4230291"/>
            <a:ext cx="20574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5905500" y="51208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53150" y="54590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8629650" y="54923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step scores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2058650" y="54923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step labels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5106650" y="5482828"/>
            <a:ext cx="2057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0.15 0.20 </a:t>
            </a:r>
            <a:r>
              <a:rPr lang="en-US" sz="225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8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715423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2834878"/>
            <a:ext cx="4381500" cy="2667000"/>
          </a:xfrm>
          <a:prstGeom prst="roundRect">
            <a:avLst>
              <a:gd name="adj" fmla="val 6429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3025378"/>
            <a:ext cx="427482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response D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200150" y="3387328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+ 3 = 10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00150" y="3886349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2x =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200150" y="4385370"/>
            <a:ext cx="4274820" cy="4799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5405"/>
              </a:lnSpc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52500" y="5692378"/>
            <a:ext cx="48196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response, four kinds of output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5905500" y="26443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53150" y="29825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check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8629650" y="30158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acceptance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2058650" y="30158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specified rule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106650" y="3080147"/>
            <a:ext cx="2179320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905500" y="388262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53150" y="422076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ORM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8629650" y="425410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learned score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2058650" y="425410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outcome labels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5106650" y="4230291"/>
            <a:ext cx="20574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0.80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5905500" y="512087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2C3E55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153150" y="545901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PRM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8629650" y="549235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step scores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2058650" y="549235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step labels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15106650" y="5482828"/>
            <a:ext cx="20574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0.15 0.20 </a:t>
            </a:r>
            <a:r>
              <a:rPr lang="en-US" sz="2250" b="1" dirty="0">
                <a:solidFill>
                  <a:srgbClr val="65C89C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0.90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905500" y="6359128"/>
            <a:ext cx="114300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153150" y="6697266"/>
            <a:ext cx="251460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</a:t>
            </a:r>
            <a:endParaRPr lang="en-US" sz="2550" dirty="0"/>
          </a:p>
        </p:txBody>
      </p:sp>
      <p:sp>
        <p:nvSpPr>
          <p:cNvPr id="27" name="Text 25"/>
          <p:cNvSpPr/>
          <p:nvPr/>
        </p:nvSpPr>
        <p:spPr>
          <a:xfrm>
            <a:off x="8629650" y="6730603"/>
            <a:ext cx="35623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distributions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2058650" y="6730603"/>
            <a:ext cx="31432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extra context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15106650" y="6711553"/>
            <a:ext cx="209550" cy="381000"/>
          </a:xfrm>
          <a:prstGeom prst="roundRect">
            <a:avLst>
              <a:gd name="adj" fmla="val 18182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5373350" y="6959203"/>
            <a:ext cx="209550" cy="133350"/>
          </a:xfrm>
          <a:prstGeom prst="roundRect">
            <a:avLst>
              <a:gd name="adj" fmla="val 28571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5640050" y="7016353"/>
            <a:ext cx="209550" cy="76200"/>
          </a:xfrm>
          <a:prstGeom prst="roundRect">
            <a:avLst>
              <a:gd name="adj" fmla="val 50000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15906750" y="6883003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33350" y="7787878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Denser is not automatically more reliable. Ask what produced it.</a:t>
            </a:r>
            <a:endParaRPr lang="en-US" sz="2250" dirty="0"/>
          </a:p>
        </p:txBody>
      </p:sp>
      <p:sp>
        <p:nvSpPr>
          <p:cNvPr id="34" name="Text 3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8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31182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 of refinements and richer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843385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919585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79335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Earlier feedback: 2021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326960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4762500" y="3269605"/>
            <a:ext cx="30480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11663" y="3364855"/>
            <a:ext cx="2364477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verifiers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822603" y="3669655"/>
            <a:ext cx="10039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2021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191750" y="3269605"/>
            <a:ext cx="4762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34799" y="3364855"/>
            <a:ext cx="4483879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supervision · PRM800K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1454557" y="3669655"/>
            <a:ext cx="246041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2022 – May 2023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29000" y="4222105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05500" y="429830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192000" y="4298305"/>
            <a:ext cx="139841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– 2023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8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31182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 of refinements and richer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843385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919585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79335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Earlier feedback: 2021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326960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4762500" y="3269605"/>
            <a:ext cx="3048000" cy="762000"/>
          </a:xfrm>
          <a:prstGeom prst="roundRect">
            <a:avLst>
              <a:gd name="adj" fmla="val 225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EAA66B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11663" y="3364855"/>
            <a:ext cx="2364477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verifiers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822603" y="3669655"/>
            <a:ext cx="10039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2021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191750" y="3269605"/>
            <a:ext cx="4762500" cy="762000"/>
          </a:xfrm>
          <a:prstGeom prst="roundRect">
            <a:avLst>
              <a:gd name="adj" fmla="val 225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EAA66B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34799" y="3364855"/>
            <a:ext cx="4483879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supervision · PRM800K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1454557" y="3669655"/>
            <a:ext cx="246041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2022 – May 2023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29000" y="4222105"/>
            <a:ext cx="13906500" cy="19050"/>
          </a:xfrm>
          <a:prstGeom prst="rect">
            <a:avLst/>
          </a:prstGeom>
          <a:solidFill>
            <a:srgbClr val="2C3E55">
              <a:alpha val="3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05500" y="429830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192000" y="4298305"/>
            <a:ext cx="139841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– 2023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52500" y="498410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Recent: Mar 2025 – Sep 2026 </a:t>
            </a: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scale break from above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52500" y="546035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52500" y="641285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3429000" y="5460355"/>
            <a:ext cx="30480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841552" y="5555605"/>
            <a:ext cx="2445187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 · Dr. GRPO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4470053" y="5860405"/>
            <a:ext cx="104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2025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953250" y="5460355"/>
            <a:ext cx="2476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806035" y="5555605"/>
            <a:ext cx="846981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759303" y="5860405"/>
            <a:ext cx="940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10668000" y="6412855"/>
            <a:ext cx="2857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222385" y="6508105"/>
            <a:ext cx="1923604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· OPSD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1626304" y="6812905"/>
            <a:ext cx="10169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4382750" y="6412855"/>
            <a:ext cx="2857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4907816" y="6508105"/>
            <a:ext cx="1987942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Cliff (optional)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15322004" y="6812905"/>
            <a:ext cx="10550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2026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3429000" y="7365355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572000" y="744155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11811000" y="744155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8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931182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 of refinements and richer feedback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3888045" y="1843385"/>
            <a:ext cx="3447455" cy="447675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097595" y="1919585"/>
            <a:ext cx="3131778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 arXiv dates · selected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52500" y="279335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Earlier feedback: 2021 – 2023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52500" y="326960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4762500" y="3269605"/>
            <a:ext cx="3048000" cy="762000"/>
          </a:xfrm>
          <a:prstGeom prst="roundRect">
            <a:avLst>
              <a:gd name="adj" fmla="val 225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EAA66B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11663" y="3364855"/>
            <a:ext cx="2364477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verifiers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822603" y="3669655"/>
            <a:ext cx="10039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2021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191750" y="3269605"/>
            <a:ext cx="4762500" cy="762000"/>
          </a:xfrm>
          <a:prstGeom prst="roundRect">
            <a:avLst>
              <a:gd name="adj" fmla="val 22500"/>
            </a:avLst>
          </a:prstGeom>
          <a:solidFill>
            <a:srgbClr val="1B293B">
              <a:alpha val="32000"/>
            </a:srgbClr>
          </a:solidFill>
          <a:ln w="19050">
            <a:solidFill>
              <a:srgbClr val="EAA66B">
                <a:alpha val="3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534799" y="3364855"/>
            <a:ext cx="4483879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supervision · PRM800K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1454557" y="3669655"/>
            <a:ext cx="246041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2022 – May 2023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429000" y="4222105"/>
            <a:ext cx="13906500" cy="19050"/>
          </a:xfrm>
          <a:prstGeom prst="rect">
            <a:avLst/>
          </a:prstGeom>
          <a:solidFill>
            <a:srgbClr val="2C3E55">
              <a:alpha val="3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05500" y="429830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192000" y="4298305"/>
            <a:ext cx="139841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>
                    <a:alpha val="3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– 2023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52500" y="498410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Recent: Mar 2025 – Sep 2026 </a:t>
            </a: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scale break from above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52500" y="546035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52500" y="6412855"/>
            <a:ext cx="236220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3429000" y="5460355"/>
            <a:ext cx="30480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841552" y="5555605"/>
            <a:ext cx="2445187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 · Dr. GRPO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4470053" y="5860405"/>
            <a:ext cx="10419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 2025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953250" y="5460355"/>
            <a:ext cx="2476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806035" y="5555605"/>
            <a:ext cx="846981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7759303" y="5860405"/>
            <a:ext cx="9405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 2025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10668000" y="6412855"/>
            <a:ext cx="2857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222385" y="6508105"/>
            <a:ext cx="1923604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 · OPSD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1626304" y="6812905"/>
            <a:ext cx="10169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 2026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4382750" y="6412855"/>
            <a:ext cx="2857500" cy="762000"/>
          </a:xfrm>
          <a:prstGeom prst="roundRect">
            <a:avLst>
              <a:gd name="adj" fmla="val 225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4907816" y="6508105"/>
            <a:ext cx="1987942" cy="3429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Cliff (optional)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15322004" y="6812905"/>
            <a:ext cx="10550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2026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3429000" y="7365355"/>
            <a:ext cx="13906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572000" y="744155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11811000" y="7441555"/>
            <a:ext cx="58474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33350" y="8222605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Parallel developments: PRMs did not replace GRPO.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8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4596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improvement are we measuring?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253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9858" y="3808363"/>
            <a:ext cx="180278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927027" y="426169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27027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31802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879402" y="437599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241352" y="426734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67150" y="38826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46672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577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54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8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4596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improvement are we measuring?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253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9858" y="3808363"/>
            <a:ext cx="180278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927027" y="426169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27027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31802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879402" y="437599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241352" y="426734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67150" y="38826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46672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577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54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12096750" y="24538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325350" y="25919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2325350" y="29348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attempt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8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4596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improvement are we measuring?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253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9858" y="3808363"/>
            <a:ext cx="180278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927027" y="426169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27027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31802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879402" y="437599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241352" y="426734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67150" y="38826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46672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577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54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4850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000" y="337661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87670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94297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6202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12579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6672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577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4954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4" name="Shape 22"/>
          <p:cNvSpPr/>
          <p:nvPr/>
        </p:nvSpPr>
        <p:spPr>
          <a:xfrm>
            <a:off x="704850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239000" y="461486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887670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94297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6202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12579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12096750" y="24538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325350" y="25919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2325350" y="29348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attempt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12096750" y="350162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2325350" y="363974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pass@k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12325350" y="398264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correct among k: yes</a:t>
            </a:r>
            <a:endParaRPr lang="en-US" sz="1950" dirty="0"/>
          </a:p>
        </p:txBody>
      </p:sp>
      <p:sp>
        <p:nvSpPr>
          <p:cNvPr id="36" name="Text 3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8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4596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improvement are we measuring?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253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9858" y="3808363"/>
            <a:ext cx="180278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927027" y="426169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27027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31802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879402" y="437599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241352" y="426734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67150" y="38826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46672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577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54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4850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000" y="337661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87670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94297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6202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12579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6672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577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4954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4" name="Shape 22"/>
          <p:cNvSpPr/>
          <p:nvPr/>
        </p:nvSpPr>
        <p:spPr>
          <a:xfrm>
            <a:off x="704850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239000" y="461486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887670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94297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6202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12579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12096750" y="24538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325350" y="25919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2325350" y="29348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attempt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12096750" y="350162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2325350" y="363974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pass@k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12325350" y="398264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correct among k: yes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12096750" y="45493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2325350" y="46874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Selected-answer accuracy</a:t>
            </a:r>
            <a:endParaRPr lang="en-US" sz="2250" dirty="0"/>
          </a:p>
        </p:txBody>
      </p:sp>
      <p:sp>
        <p:nvSpPr>
          <p:cNvPr id="38" name="Text 36"/>
          <p:cNvSpPr/>
          <p:nvPr/>
        </p:nvSpPr>
        <p:spPr>
          <a:xfrm>
            <a:off x="12325350" y="50303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majority vote → 3.5 ✗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8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4596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improvement are we measuring?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25378"/>
            <a:ext cx="2857500" cy="2286000"/>
          </a:xfrm>
          <a:prstGeom prst="roundRect">
            <a:avLst>
              <a:gd name="adj" fmla="val 7500"/>
            </a:avLst>
          </a:prstGeom>
          <a:solidFill>
            <a:srgbClr val="1B293B"/>
          </a:solidFill>
          <a:ln w="28575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79858" y="3808363"/>
            <a:ext cx="1802785" cy="415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94286"/>
              </a:lnSpc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1927027" y="4261693"/>
            <a:ext cx="133350" cy="285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927027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31802" y="4261693"/>
            <a:ext cx="28575" cy="142875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879402" y="4375993"/>
            <a:ext cx="228600" cy="152400"/>
          </a:xfrm>
          <a:prstGeom prst="roundRect">
            <a:avLst>
              <a:gd name="adj" fmla="val 1875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241352" y="4267349"/>
            <a:ext cx="717798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frozen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867150" y="3882628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46672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577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4954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15" name="Shape 13"/>
          <p:cNvSpPr/>
          <p:nvPr/>
        </p:nvSpPr>
        <p:spPr>
          <a:xfrm>
            <a:off x="704850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239000" y="337661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87670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9429750" y="302537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620250" y="337661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11257955" y="337348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1" name="Shape 19"/>
          <p:cNvSpPr/>
          <p:nvPr/>
        </p:nvSpPr>
        <p:spPr>
          <a:xfrm>
            <a:off x="46672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577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4954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4" name="Shape 22"/>
          <p:cNvSpPr/>
          <p:nvPr/>
        </p:nvSpPr>
        <p:spPr>
          <a:xfrm>
            <a:off x="704850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239000" y="4614863"/>
            <a:ext cx="1356568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887670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080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✗</a:t>
            </a:r>
            <a:endParaRPr lang="en-US" sz="2250" dirty="0"/>
          </a:p>
        </p:txBody>
      </p:sp>
      <p:sp>
        <p:nvSpPr>
          <p:cNvPr id="27" name="Shape 25"/>
          <p:cNvSpPr/>
          <p:nvPr/>
        </p:nvSpPr>
        <p:spPr>
          <a:xfrm>
            <a:off x="9429750" y="4263628"/>
            <a:ext cx="219075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620250" y="4614863"/>
            <a:ext cx="990749" cy="383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1257955" y="4611737"/>
            <a:ext cx="248245" cy="3894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5C8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✓</a:t>
            </a:r>
            <a:endParaRPr lang="en-US" sz="2250" dirty="0"/>
          </a:p>
        </p:txBody>
      </p:sp>
      <p:sp>
        <p:nvSpPr>
          <p:cNvPr id="30" name="Shape 28"/>
          <p:cNvSpPr/>
          <p:nvPr/>
        </p:nvSpPr>
        <p:spPr>
          <a:xfrm>
            <a:off x="12096750" y="24538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325350" y="25919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2325350" y="29348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attempt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12096750" y="350162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2325350" y="363974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pass@k</a:t>
            </a:r>
            <a:endParaRPr lang="en-US" sz="2250" dirty="0"/>
          </a:p>
        </p:txBody>
      </p:sp>
      <p:sp>
        <p:nvSpPr>
          <p:cNvPr id="35" name="Text 33"/>
          <p:cNvSpPr/>
          <p:nvPr/>
        </p:nvSpPr>
        <p:spPr>
          <a:xfrm>
            <a:off x="12325350" y="398264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correct among k: yes</a:t>
            </a:r>
            <a:endParaRPr lang="en-US" sz="1950" dirty="0"/>
          </a:p>
        </p:txBody>
      </p:sp>
      <p:sp>
        <p:nvSpPr>
          <p:cNvPr id="36" name="Shape 34"/>
          <p:cNvSpPr/>
          <p:nvPr/>
        </p:nvSpPr>
        <p:spPr>
          <a:xfrm>
            <a:off x="12096750" y="4549378"/>
            <a:ext cx="5238750" cy="914400"/>
          </a:xfrm>
          <a:prstGeom prst="roundRect">
            <a:avLst>
              <a:gd name="adj" fmla="val 1875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2325350" y="4687491"/>
            <a:ext cx="5259705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Selected-answer accuracy</a:t>
            </a:r>
            <a:endParaRPr lang="en-US" sz="2250" dirty="0"/>
          </a:p>
        </p:txBody>
      </p:sp>
      <p:sp>
        <p:nvSpPr>
          <p:cNvPr id="38" name="Text 36"/>
          <p:cNvSpPr/>
          <p:nvPr/>
        </p:nvSpPr>
        <p:spPr>
          <a:xfrm>
            <a:off x="12325350" y="5030391"/>
            <a:ext cx="525970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majority vote → 3.5 ✗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952500" y="6454378"/>
            <a:ext cx="248037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200150" y="6625828"/>
            <a:ext cx="206127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validity</a:t>
            </a:r>
            <a:endParaRPr lang="en-US" sz="2250" dirty="0"/>
          </a:p>
        </p:txBody>
      </p:sp>
      <p:sp>
        <p:nvSpPr>
          <p:cNvPr id="41" name="Shape 39"/>
          <p:cNvSpPr/>
          <p:nvPr/>
        </p:nvSpPr>
        <p:spPr>
          <a:xfrm>
            <a:off x="3585270" y="6454378"/>
            <a:ext cx="3621732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832920" y="6625828"/>
            <a:ext cx="323508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+ inference cost</a:t>
            </a:r>
            <a:endParaRPr lang="en-US" sz="2250" dirty="0"/>
          </a:p>
        </p:txBody>
      </p:sp>
      <p:sp>
        <p:nvSpPr>
          <p:cNvPr id="43" name="Text 41"/>
          <p:cNvSpPr/>
          <p:nvPr/>
        </p:nvSpPr>
        <p:spPr>
          <a:xfrm>
            <a:off x="12096750" y="5882878"/>
            <a:ext cx="5762625" cy="398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k samples ≠ same tokens or compute</a:t>
            </a:r>
            <a:endParaRPr lang="en-US" sz="2100" dirty="0"/>
          </a:p>
        </p:txBody>
      </p:sp>
      <p:sp>
        <p:nvSpPr>
          <p:cNvPr id="44" name="Text 4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8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58674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bounded empirical example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154275" y="1164580"/>
            <a:ext cx="2181225" cy="447675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363825" y="1240780"/>
            <a:ext cx="183832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095750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629150" y="2456185"/>
            <a:ext cx="72750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5661571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94971" y="2456185"/>
            <a:ext cx="2862746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GRPO, step 450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635912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Qwen2.5-7B · Omni-MATH-Test · finite sampling budget · one setting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52500" y="9696450"/>
            <a:ext cx="31874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 · v5, Table 4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8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58674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bounded empirical example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154275" y="1164580"/>
            <a:ext cx="2181225" cy="447675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363825" y="1240780"/>
            <a:ext cx="183832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095750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629150" y="2456185"/>
            <a:ext cx="72750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5661571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94971" y="2456185"/>
            <a:ext cx="2862746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GRPO, step 450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3358753"/>
            <a:ext cx="3352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850" dirty="0"/>
          </a:p>
        </p:txBody>
      </p:sp>
      <p:sp>
        <p:nvSpPr>
          <p:cNvPr id="11" name="Shape 9"/>
          <p:cNvSpPr/>
          <p:nvPr/>
        </p:nvSpPr>
        <p:spPr>
          <a:xfrm>
            <a:off x="4095750" y="312062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095750" y="3120628"/>
            <a:ext cx="1214438" cy="571500"/>
          </a:xfrm>
          <a:prstGeom prst="roundRect">
            <a:avLst>
              <a:gd name="adj" fmla="val 1666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811250" y="312062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10.2%</a:t>
            </a:r>
            <a:endParaRPr lang="en-US" sz="3150" dirty="0"/>
          </a:p>
        </p:txBody>
      </p:sp>
      <p:sp>
        <p:nvSpPr>
          <p:cNvPr id="14" name="Shape 12"/>
          <p:cNvSpPr/>
          <p:nvPr/>
        </p:nvSpPr>
        <p:spPr>
          <a:xfrm>
            <a:off x="4095750" y="378737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095750" y="3787378"/>
            <a:ext cx="3369469" cy="571500"/>
          </a:xfrm>
          <a:prstGeom prst="roundRect">
            <a:avLst>
              <a:gd name="adj" fmla="val 1666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811250" y="378737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28.3%</a:t>
            </a:r>
            <a:endParaRPr lang="en-US" sz="3150" dirty="0"/>
          </a:p>
        </p:txBody>
      </p:sp>
      <p:sp>
        <p:nvSpPr>
          <p:cNvPr id="17" name="Text 15"/>
          <p:cNvSpPr/>
          <p:nvPr/>
        </p:nvSpPr>
        <p:spPr>
          <a:xfrm>
            <a:off x="952500" y="635912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Qwen2.5-7B · Omni-MATH-Test · finite sampling budget · one setting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52500" y="9696450"/>
            <a:ext cx="31874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 · v5, Table 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8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58674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bounded empirical example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154275" y="1164580"/>
            <a:ext cx="2181225" cy="447675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363825" y="1240780"/>
            <a:ext cx="183832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095750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629150" y="2456185"/>
            <a:ext cx="72750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5661571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94971" y="2456185"/>
            <a:ext cx="2862746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GRPO, step 450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3358753"/>
            <a:ext cx="3352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850" dirty="0"/>
          </a:p>
        </p:txBody>
      </p:sp>
      <p:sp>
        <p:nvSpPr>
          <p:cNvPr id="11" name="Shape 9"/>
          <p:cNvSpPr/>
          <p:nvPr/>
        </p:nvSpPr>
        <p:spPr>
          <a:xfrm>
            <a:off x="4095750" y="312062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095750" y="3120628"/>
            <a:ext cx="1214438" cy="571500"/>
          </a:xfrm>
          <a:prstGeom prst="roundRect">
            <a:avLst>
              <a:gd name="adj" fmla="val 1666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811250" y="312062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10.2%</a:t>
            </a:r>
            <a:endParaRPr lang="en-US" sz="3150" dirty="0"/>
          </a:p>
        </p:txBody>
      </p:sp>
      <p:sp>
        <p:nvSpPr>
          <p:cNvPr id="14" name="Shape 12"/>
          <p:cNvSpPr/>
          <p:nvPr/>
        </p:nvSpPr>
        <p:spPr>
          <a:xfrm>
            <a:off x="4095750" y="378737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095750" y="3787378"/>
            <a:ext cx="3369469" cy="571500"/>
          </a:xfrm>
          <a:prstGeom prst="roundRect">
            <a:avLst>
              <a:gd name="adj" fmla="val 1666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811250" y="378737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28.3%</a:t>
            </a:r>
            <a:endParaRPr lang="en-US" sz="3150" dirty="0"/>
          </a:p>
        </p:txBody>
      </p:sp>
      <p:sp>
        <p:nvSpPr>
          <p:cNvPr id="17" name="Text 15"/>
          <p:cNvSpPr/>
          <p:nvPr/>
        </p:nvSpPr>
        <p:spPr>
          <a:xfrm>
            <a:off x="952500" y="5073253"/>
            <a:ext cx="3352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pass@256</a:t>
            </a:r>
            <a:endParaRPr lang="en-US" sz="2850" dirty="0"/>
          </a:p>
        </p:txBody>
      </p:sp>
      <p:sp>
        <p:nvSpPr>
          <p:cNvPr id="18" name="Shape 16"/>
          <p:cNvSpPr/>
          <p:nvPr/>
        </p:nvSpPr>
        <p:spPr>
          <a:xfrm>
            <a:off x="4095750" y="483512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095750" y="4835128"/>
            <a:ext cx="8227219" cy="571500"/>
          </a:xfrm>
          <a:prstGeom prst="roundRect">
            <a:avLst>
              <a:gd name="adj" fmla="val 1666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11250" y="483512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69.1%</a:t>
            </a:r>
            <a:endParaRPr lang="en-US" sz="3150" dirty="0"/>
          </a:p>
        </p:txBody>
      </p:sp>
      <p:sp>
        <p:nvSpPr>
          <p:cNvPr id="21" name="Shape 19"/>
          <p:cNvSpPr/>
          <p:nvPr/>
        </p:nvSpPr>
        <p:spPr>
          <a:xfrm>
            <a:off x="4095750" y="550187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095750" y="5501878"/>
            <a:ext cx="7608094" cy="571500"/>
          </a:xfrm>
          <a:prstGeom prst="roundRect">
            <a:avLst>
              <a:gd name="adj" fmla="val 1666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3811250" y="550187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63.9%</a:t>
            </a:r>
            <a:endParaRPr lang="en-US" sz="3150" dirty="0"/>
          </a:p>
        </p:txBody>
      </p:sp>
      <p:sp>
        <p:nvSpPr>
          <p:cNvPr id="24" name="Text 22"/>
          <p:cNvSpPr/>
          <p:nvPr/>
        </p:nvSpPr>
        <p:spPr>
          <a:xfrm>
            <a:off x="952500" y="635912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Qwen2.5-7B · Omni-MATH-Test · finite sampling budget · one setting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52500" y="9696450"/>
            <a:ext cx="31874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 · v5, Table 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8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58674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bounded empirical example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154275" y="1164580"/>
            <a:ext cx="2181225" cy="447675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363825" y="1240780"/>
            <a:ext cx="183832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095750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629150" y="2456185"/>
            <a:ext cx="727509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5661571" y="2491978"/>
            <a:ext cx="419100" cy="247650"/>
          </a:xfrm>
          <a:prstGeom prst="roundRect">
            <a:avLst>
              <a:gd name="adj" fmla="val 2307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94971" y="2456185"/>
            <a:ext cx="2862746" cy="357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GRPO, step 450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952500" y="3358753"/>
            <a:ext cx="3352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850" dirty="0"/>
          </a:p>
        </p:txBody>
      </p:sp>
      <p:sp>
        <p:nvSpPr>
          <p:cNvPr id="11" name="Shape 9"/>
          <p:cNvSpPr/>
          <p:nvPr/>
        </p:nvSpPr>
        <p:spPr>
          <a:xfrm>
            <a:off x="4095750" y="312062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095750" y="3120628"/>
            <a:ext cx="1214438" cy="571500"/>
          </a:xfrm>
          <a:prstGeom prst="roundRect">
            <a:avLst>
              <a:gd name="adj" fmla="val 1666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811250" y="312062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10.2%</a:t>
            </a:r>
            <a:endParaRPr lang="en-US" sz="3150" dirty="0"/>
          </a:p>
        </p:txBody>
      </p:sp>
      <p:sp>
        <p:nvSpPr>
          <p:cNvPr id="14" name="Shape 12"/>
          <p:cNvSpPr/>
          <p:nvPr/>
        </p:nvSpPr>
        <p:spPr>
          <a:xfrm>
            <a:off x="4095750" y="378737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095750" y="3787378"/>
            <a:ext cx="3369469" cy="571500"/>
          </a:xfrm>
          <a:prstGeom prst="roundRect">
            <a:avLst>
              <a:gd name="adj" fmla="val 1666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3811250" y="378737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28.3%</a:t>
            </a:r>
            <a:endParaRPr lang="en-US" sz="3150" dirty="0"/>
          </a:p>
        </p:txBody>
      </p:sp>
      <p:sp>
        <p:nvSpPr>
          <p:cNvPr id="17" name="Text 15"/>
          <p:cNvSpPr/>
          <p:nvPr/>
        </p:nvSpPr>
        <p:spPr>
          <a:xfrm>
            <a:off x="952500" y="5073253"/>
            <a:ext cx="3352800" cy="447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pass@256</a:t>
            </a:r>
            <a:endParaRPr lang="en-US" sz="2850" dirty="0"/>
          </a:p>
        </p:txBody>
      </p:sp>
      <p:sp>
        <p:nvSpPr>
          <p:cNvPr id="18" name="Shape 16"/>
          <p:cNvSpPr/>
          <p:nvPr/>
        </p:nvSpPr>
        <p:spPr>
          <a:xfrm>
            <a:off x="4095750" y="483512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095750" y="4835128"/>
            <a:ext cx="8227219" cy="571500"/>
          </a:xfrm>
          <a:prstGeom prst="roundRect">
            <a:avLst>
              <a:gd name="adj" fmla="val 16667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811250" y="483512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69.1%</a:t>
            </a:r>
            <a:endParaRPr lang="en-US" sz="3150" dirty="0"/>
          </a:p>
        </p:txBody>
      </p:sp>
      <p:sp>
        <p:nvSpPr>
          <p:cNvPr id="21" name="Shape 19"/>
          <p:cNvSpPr/>
          <p:nvPr/>
        </p:nvSpPr>
        <p:spPr>
          <a:xfrm>
            <a:off x="4095750" y="5501878"/>
            <a:ext cx="9525000" cy="571500"/>
          </a:xfrm>
          <a:prstGeom prst="roundRect">
            <a:avLst>
              <a:gd name="adj" fmla="val 16667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095750" y="5501878"/>
            <a:ext cx="7608094" cy="571500"/>
          </a:xfrm>
          <a:prstGeom prst="roundRect">
            <a:avLst>
              <a:gd name="adj" fmla="val 16667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3811250" y="5501878"/>
            <a:ext cx="230505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63.9%</a:t>
            </a:r>
            <a:endParaRPr lang="en-US" sz="3150" dirty="0"/>
          </a:p>
        </p:txBody>
      </p:sp>
      <p:sp>
        <p:nvSpPr>
          <p:cNvPr id="24" name="Text 22"/>
          <p:cNvSpPr/>
          <p:nvPr/>
        </p:nvSpPr>
        <p:spPr>
          <a:xfrm>
            <a:off x="952500" y="635912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Qwen2.5-7B · Omni-MATH-Test · finite sampling budget · one setting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952500" y="7121128"/>
            <a:ext cx="163830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1238250" y="7373541"/>
            <a:ext cx="2030164" cy="447675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447800" y="7449741"/>
            <a:ext cx="1687264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question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3497014" y="7421166"/>
            <a:ext cx="1272852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does richer feedback improve unseen-task performance at the same total cost?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952500" y="9696450"/>
            <a:ext cx="318745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 · v5, Table 4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8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81818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370554" y="3077766"/>
            <a:ext cx="164349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81818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370554" y="3077766"/>
            <a:ext cx="164349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4419600" y="3730228"/>
            <a:ext cx="3543300" cy="2305050"/>
          </a:xfrm>
          <a:prstGeom prst="roundRect">
            <a:avLst>
              <a:gd name="adj" fmla="val 578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381750" y="6168628"/>
            <a:ext cx="314325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Weights: full or LoRA</a:t>
            </a:r>
            <a:endParaRPr lang="en-US" sz="1950" dirty="0"/>
          </a:p>
        </p:txBody>
      </p:sp>
      <p:sp>
        <p:nvSpPr>
          <p:cNvPr id="28" name="Text 24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81818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370554" y="3077766"/>
            <a:ext cx="164349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4419600" y="3730228"/>
            <a:ext cx="3543300" cy="2305050"/>
          </a:xfrm>
          <a:prstGeom prst="roundRect">
            <a:avLst>
              <a:gd name="adj" fmla="val 578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381750" y="6168628"/>
            <a:ext cx="314325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Weights: full or LoRA</a:t>
            </a:r>
            <a:endParaRPr lang="en-US" sz="1950" dirty="0"/>
          </a:p>
        </p:txBody>
      </p:sp>
      <p:sp>
        <p:nvSpPr>
          <p:cNvPr id="28" name="Shape 24"/>
          <p:cNvSpPr/>
          <p:nvPr/>
        </p:nvSpPr>
        <p:spPr>
          <a:xfrm>
            <a:off x="8610600" y="6682978"/>
            <a:ext cx="3733800" cy="1162050"/>
          </a:xfrm>
          <a:prstGeom prst="roundRect">
            <a:avLst>
              <a:gd name="adj" fmla="val 1147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12477750" y="6644878"/>
            <a:ext cx="5003483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and update: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targets, preferences, scored rollouts; SFT, DPO, PPO, GRPO and variants</a:t>
            </a:r>
            <a:endParaRPr lang="en-US" sz="2100" dirty="0"/>
          </a:p>
        </p:txBody>
      </p:sp>
      <p:sp>
        <p:nvSpPr>
          <p:cNvPr id="30" name="Text 26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81818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370554" y="3077766"/>
            <a:ext cx="164349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4419600" y="3730228"/>
            <a:ext cx="3543300" cy="2305050"/>
          </a:xfrm>
          <a:prstGeom prst="roundRect">
            <a:avLst>
              <a:gd name="adj" fmla="val 578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381750" y="6168628"/>
            <a:ext cx="314325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Weights: full or LoRA</a:t>
            </a:r>
            <a:endParaRPr lang="en-US" sz="1950" dirty="0"/>
          </a:p>
        </p:txBody>
      </p:sp>
      <p:sp>
        <p:nvSpPr>
          <p:cNvPr id="28" name="Shape 24"/>
          <p:cNvSpPr/>
          <p:nvPr/>
        </p:nvSpPr>
        <p:spPr>
          <a:xfrm>
            <a:off x="8610600" y="6682978"/>
            <a:ext cx="3733800" cy="1162050"/>
          </a:xfrm>
          <a:prstGeom prst="roundRect">
            <a:avLst>
              <a:gd name="adj" fmla="val 1147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12477750" y="6644878"/>
            <a:ext cx="5003483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and update: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targets, preferences, scored rollouts; SFT, DPO, PPO, GRPO and variants</a:t>
            </a:r>
            <a:endParaRPr lang="en-US" sz="2100" dirty="0"/>
          </a:p>
        </p:txBody>
      </p:sp>
      <p:sp>
        <p:nvSpPr>
          <p:cNvPr id="30" name="Shape 26"/>
          <p:cNvSpPr/>
          <p:nvPr/>
        </p:nvSpPr>
        <p:spPr>
          <a:xfrm>
            <a:off x="12992100" y="2396728"/>
            <a:ext cx="4400550" cy="1733550"/>
          </a:xfrm>
          <a:prstGeom prst="roundRect">
            <a:avLst>
              <a:gd name="adj" fmla="val 7692"/>
            </a:avLst>
          </a:prstGeom>
          <a:ln w="3810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13430250" y="4358878"/>
            <a:ext cx="4022407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Feedback: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checker, learned scores, teacher guidance</a:t>
            </a:r>
            <a:endParaRPr lang="en-US" sz="2100" dirty="0"/>
          </a:p>
        </p:txBody>
      </p:sp>
      <p:sp>
        <p:nvSpPr>
          <p:cNvPr id="32" name="Text 28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· CHECK · LEARN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7818180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RLVR loop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4073128"/>
            <a:ext cx="285750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00150" y="4549378"/>
            <a:ext cx="25984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q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200150" y="4920853"/>
            <a:ext cx="259842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2(x + 3) = 10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819525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8" name="Shape 6"/>
          <p:cNvSpPr/>
          <p:nvPr/>
        </p:nvSpPr>
        <p:spPr>
          <a:xfrm>
            <a:off x="4476750" y="3787378"/>
            <a:ext cx="3429000" cy="2190750"/>
          </a:xfrm>
          <a:prstGeom prst="roundRect">
            <a:avLst>
              <a:gd name="adj" fmla="val 7826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942307" y="4477494"/>
            <a:ext cx="2497738" cy="5057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97209"/>
              </a:lnSpc>
              <a:buNone/>
            </a:pPr>
            <a:r>
              <a:rPr lang="en-US" sz="28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π</a:t>
            </a:r>
            <a:r>
              <a:rPr lang="en-US" sz="2375" b="1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5613797" y="5021312"/>
            <a:ext cx="11547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trainable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962900" y="4597003"/>
            <a:ext cx="647700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86667"/>
              </a:lnSpc>
              <a:buNone/>
            </a:pPr>
            <a:r>
              <a:rPr lang="en-US" sz="39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900" dirty="0"/>
          </a:p>
        </p:txBody>
      </p:sp>
      <p:sp>
        <p:nvSpPr>
          <p:cNvPr id="12" name="Shape 10"/>
          <p:cNvSpPr/>
          <p:nvPr/>
        </p:nvSpPr>
        <p:spPr>
          <a:xfrm>
            <a:off x="8667750" y="3882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896350" y="4206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79582" y="4177903"/>
            <a:ext cx="1048048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2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8667750" y="5025628"/>
            <a:ext cx="3619500" cy="952500"/>
          </a:xfrm>
          <a:prstGeom prst="roundRect">
            <a:avLst>
              <a:gd name="adj" fmla="val 18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96350" y="5349478"/>
            <a:ext cx="26893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279582" y="5320903"/>
            <a:ext cx="1496482" cy="40005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3.5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13049250" y="2453878"/>
            <a:ext cx="4286250" cy="1619250"/>
          </a:xfrm>
          <a:prstGeom prst="roundRect">
            <a:avLst>
              <a:gd name="adj" fmla="val 10588"/>
            </a:avLst>
          </a:prstGeom>
          <a:solidFill>
            <a:srgbClr val="1B293B"/>
          </a:solidFill>
          <a:ln w="28575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4370554" y="3077766"/>
            <a:ext cx="164349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5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2382500" y="4244578"/>
            <a:ext cx="933450" cy="404813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65C8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1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382500" y="5011341"/>
            <a:ext cx="933450" cy="39052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✗ 0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667750" y="6740128"/>
            <a:ext cx="3619500" cy="1047750"/>
          </a:xfrm>
          <a:prstGeom prst="roundRect">
            <a:avLst>
              <a:gd name="adj" fmla="val 16364"/>
            </a:avLst>
          </a:prstGeom>
          <a:solidFill>
            <a:srgbClr val="1B293B"/>
          </a:solidFill>
          <a:ln w="28575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5383" y="6768703"/>
            <a:ext cx="340423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</a:t>
            </a:r>
            <a:endParaRPr lang="en-US" sz="24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pic>
        <p:nvPicPr>
          <p:cNvPr id="2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453878"/>
            <a:ext cx="16383000" cy="6667500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4419600" y="3730228"/>
            <a:ext cx="3543300" cy="2305050"/>
          </a:xfrm>
          <a:prstGeom prst="roundRect">
            <a:avLst>
              <a:gd name="adj" fmla="val 578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/>
          <p:nvPr/>
        </p:nvSpPr>
        <p:spPr>
          <a:xfrm>
            <a:off x="6381750" y="6168628"/>
            <a:ext cx="3143250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Weights: full or LoRA</a:t>
            </a:r>
            <a:endParaRPr lang="en-US" sz="1950" dirty="0"/>
          </a:p>
        </p:txBody>
      </p:sp>
      <p:sp>
        <p:nvSpPr>
          <p:cNvPr id="28" name="Shape 24"/>
          <p:cNvSpPr/>
          <p:nvPr/>
        </p:nvSpPr>
        <p:spPr>
          <a:xfrm>
            <a:off x="8610600" y="6682978"/>
            <a:ext cx="3733800" cy="1162050"/>
          </a:xfrm>
          <a:prstGeom prst="roundRect">
            <a:avLst>
              <a:gd name="adj" fmla="val 11475"/>
            </a:avLst>
          </a:prstGeom>
          <a:ln w="3810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/>
          <p:nvPr/>
        </p:nvSpPr>
        <p:spPr>
          <a:xfrm>
            <a:off x="12477750" y="6644878"/>
            <a:ext cx="5003483" cy="11181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 and update: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targets, preferences, scored rollouts; SFT, DPO, PPO, GRPO and variants</a:t>
            </a:r>
            <a:endParaRPr lang="en-US" sz="2100" dirty="0"/>
          </a:p>
        </p:txBody>
      </p:sp>
      <p:sp>
        <p:nvSpPr>
          <p:cNvPr id="30" name="Shape 26"/>
          <p:cNvSpPr/>
          <p:nvPr/>
        </p:nvSpPr>
        <p:spPr>
          <a:xfrm>
            <a:off x="12992100" y="2396728"/>
            <a:ext cx="4400550" cy="1733550"/>
          </a:xfrm>
          <a:prstGeom prst="roundRect">
            <a:avLst>
              <a:gd name="adj" fmla="val 7692"/>
            </a:avLst>
          </a:prstGeom>
          <a:ln w="3810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/>
          <p:nvPr/>
        </p:nvSpPr>
        <p:spPr>
          <a:xfrm>
            <a:off x="13430250" y="4358878"/>
            <a:ext cx="4022407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Feedback: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checker, learned scores, teacher guidance</a:t>
            </a:r>
            <a:endParaRPr lang="en-US" sz="2100" dirty="0"/>
          </a:p>
        </p:txBody>
      </p:sp>
      <p:sp>
        <p:nvSpPr>
          <p:cNvPr id="32" name="Text 28"/>
          <p:cNvSpPr/>
          <p:nvPr/>
        </p:nvSpPr>
        <p:spPr>
          <a:xfrm>
            <a:off x="133350" y="8073628"/>
            <a:ext cx="1802130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what changed in the update, what supports the feedback, what the evaluation shows.</a:t>
            </a:r>
            <a:endParaRPr lang="en-US" sz="2400" dirty="0"/>
          </a:p>
        </p:txBody>
      </p:sp>
      <p:sp>
        <p:nvSpPr>
          <p:cNvPr id="33" name="Text 2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C1DFDC7-E7B3-E049-BD6B-388DEFE10A0C}"/>
              </a:ext>
            </a:extLst>
          </p:cNvPr>
          <p:cNvSpPr/>
          <p:nvPr/>
        </p:nvSpPr>
        <p:spPr>
          <a:xfrm>
            <a:off x="5646420" y="4353560"/>
            <a:ext cx="10101580" cy="4018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4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 !!!</a:t>
            </a:r>
          </a:p>
          <a:p>
            <a:pPr marL="0" indent="0" algn="l">
              <a:buNone/>
            </a:pPr>
            <a:endParaRPr lang="en-US" sz="4800" b="1" kern="0" spc="360" dirty="0">
              <a:solidFill>
                <a:srgbClr val="EAA6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endParaRPr lang="en-US" sz="4800" b="1" kern="0" spc="360" dirty="0">
              <a:solidFill>
                <a:srgbClr val="EAA6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endParaRPr lang="en-US" sz="4800" b="1" kern="0" spc="360" dirty="0">
              <a:solidFill>
                <a:srgbClr val="EAA6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endParaRPr lang="en-US" sz="4800" b="1" kern="0" spc="360" dirty="0">
              <a:solidFill>
                <a:srgbClr val="EAA6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r>
              <a:rPr lang="en-US" sz="4800" b="1" kern="0" spc="360" dirty="0">
                <a:solidFill>
                  <a:srgbClr val="EAA66B"/>
                </a:solidFill>
                <a:latin typeface="Arial" pitchFamily="34" charset="0"/>
                <a:cs typeface="Arial" pitchFamily="34" charset="-120"/>
              </a:rPr>
              <a:t>For real this time.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18881265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441331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 index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05395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219200" y="326350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219200" y="369212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· 32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6470600" y="305395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737300" y="326350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737300" y="369212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 · 33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11988701" y="3053953"/>
            <a:ext cx="5346799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255401" y="3263503"/>
            <a:ext cx="5294739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regimes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2255401" y="3692128"/>
            <a:ext cx="5294739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B3 · 34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952500" y="436840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19200" y="457795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 details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219200" y="500657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B4 · 35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470600" y="436840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737300" y="457795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family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737300" y="500657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B5 · 36 B6 · 37 B9 · 40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1988701" y="4368403"/>
            <a:ext cx="5346799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2255401" y="4577953"/>
            <a:ext cx="5294739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models and PRMs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2255401" y="5006578"/>
            <a:ext cx="5294739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 · 38 B13 · 44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952500" y="568285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19200" y="589240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Self-distillation, Cliff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219200" y="632102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 · 39 B10 · 41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6470600" y="568285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737300" y="589240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Metrics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6737300" y="632102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B11 · 42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11988701" y="5682853"/>
            <a:ext cx="5346799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2255401" y="5892403"/>
            <a:ext cx="5294739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Coverage, retention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12255401" y="6321028"/>
            <a:ext cx="5294739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B12 · 43 B17 · 48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952500" y="699730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219200" y="720685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study</a:t>
            </a:r>
            <a:endParaRPr lang="en-US" sz="2400" dirty="0"/>
          </a:p>
        </p:txBody>
      </p:sp>
      <p:sp>
        <p:nvSpPr>
          <p:cNvPr id="33" name="Text 31"/>
          <p:cNvSpPr/>
          <p:nvPr/>
        </p:nvSpPr>
        <p:spPr>
          <a:xfrm>
            <a:off x="1219200" y="763547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B14 · 45 B15 · 46</a:t>
            </a:r>
            <a:endParaRPr lang="en-US" sz="1950" dirty="0"/>
          </a:p>
        </p:txBody>
      </p:sp>
      <p:sp>
        <p:nvSpPr>
          <p:cNvPr id="34" name="Shape 32"/>
          <p:cNvSpPr/>
          <p:nvPr/>
        </p:nvSpPr>
        <p:spPr>
          <a:xfrm>
            <a:off x="6470600" y="6997303"/>
            <a:ext cx="5346650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737300" y="7206853"/>
            <a:ext cx="5294575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</a:t>
            </a:r>
            <a:endParaRPr lang="en-US" sz="2400" dirty="0"/>
          </a:p>
        </p:txBody>
      </p:sp>
      <p:sp>
        <p:nvSpPr>
          <p:cNvPr id="36" name="Text 34"/>
          <p:cNvSpPr/>
          <p:nvPr/>
        </p:nvSpPr>
        <p:spPr>
          <a:xfrm>
            <a:off x="6737300" y="7635478"/>
            <a:ext cx="5294575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B16 · 47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11988701" y="6997303"/>
            <a:ext cx="5346799" cy="1143000"/>
          </a:xfrm>
          <a:prstGeom prst="roundRect">
            <a:avLst>
              <a:gd name="adj" fmla="val 1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2255401" y="7206853"/>
            <a:ext cx="5294739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 errors, references</a:t>
            </a:r>
            <a:endParaRPr lang="en-US" sz="2400" dirty="0"/>
          </a:p>
        </p:txBody>
      </p:sp>
      <p:sp>
        <p:nvSpPr>
          <p:cNvPr id="39" name="Text 37"/>
          <p:cNvSpPr/>
          <p:nvPr/>
        </p:nvSpPr>
        <p:spPr>
          <a:xfrm>
            <a:off x="12255401" y="7635478"/>
            <a:ext cx="5294739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B18 · 49 B19 · 50</a:t>
            </a:r>
            <a:endParaRPr lang="en-US" sz="1950" dirty="0"/>
          </a:p>
        </p:txBody>
      </p:sp>
      <p:sp>
        <p:nvSpPr>
          <p:cNvPr id="40" name="Text 38"/>
          <p:cNvSpPr/>
          <p:nvPr/>
        </p:nvSpPr>
        <p:spPr>
          <a:xfrm>
            <a:off x="952500" y="9696450"/>
            <a:ext cx="43186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Jump by slide number or thumbnail rail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800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9304511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 · SFT and DPO objectives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822650"/>
            <a:ext cx="16383000" cy="725984"/>
          </a:xfrm>
          <a:prstGeom prst="roundRect">
            <a:avLst>
              <a:gd name="adj" fmla="val 236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3455" y="3994100"/>
            <a:ext cx="16341090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− Σ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| q, y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&lt;t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over response tokens</a:t>
            </a:r>
            <a:endParaRPr lang="en-US" sz="2250" dirty="0"/>
          </a:p>
        </p:txBody>
      </p:sp>
      <p:sp>
        <p:nvSpPr>
          <p:cNvPr id="6" name="Shape 4"/>
          <p:cNvSpPr/>
          <p:nvPr/>
        </p:nvSpPr>
        <p:spPr>
          <a:xfrm>
            <a:off x="952500" y="4720084"/>
            <a:ext cx="16383000" cy="787896"/>
          </a:xfrm>
          <a:prstGeom prst="roundRect">
            <a:avLst>
              <a:gd name="adj" fmla="val 2176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4891534"/>
            <a:ext cx="16341090" cy="483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RLHF: max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𝔼[r(q, y)] − β KL(π ‖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⇒ π*(y| q) ∝ 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(y| q) exp(r(q, y)/β)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952500" y="5679430"/>
            <a:ext cx="16383000" cy="732681"/>
          </a:xfrm>
          <a:prstGeom prst="roundRect">
            <a:avLst>
              <a:gd name="adj" fmla="val 234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73455" y="5850880"/>
            <a:ext cx="16341090" cy="427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r(q, y) = β log π*(y| q)/π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(y| q) + β log Z(q); Bradley–Terry: P(y⁺ ≻ y⁻) = σ(r⁺ − r⁻)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952500" y="6583561"/>
            <a:ext cx="16383000" cy="787896"/>
          </a:xfrm>
          <a:prstGeom prst="roundRect">
            <a:avLst>
              <a:gd name="adj" fmla="val 2176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3455" y="6755011"/>
            <a:ext cx="16341090" cy="483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Z(q) cancels in r⁺ − r⁻ ⇒ L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−log σ(β m); reward model: −log σ(r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(q, y⁺) − r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(q, y⁻))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952500" y="9696450"/>
            <a:ext cx="464104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Rafailov et al., 2023 · Ouyang et al., 2022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800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1092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 · LoRA dimensions and accounting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116461"/>
            <a:ext cx="16383000" cy="4483745"/>
          </a:xfrm>
          <a:prstGeom prst="roundRect">
            <a:avLst>
              <a:gd name="adj" fmla="val 3399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71550" y="3135511"/>
            <a:ext cx="40005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3000" y="3268861"/>
            <a:ext cx="3777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972050" y="3135511"/>
            <a:ext cx="61722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143500" y="3268861"/>
            <a:ext cx="601446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UPDATE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144250" y="3135511"/>
            <a:ext cx="61722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315700" y="3268861"/>
            <a:ext cx="601446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LORA, RANK R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71550" y="3668911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43000" y="3802261"/>
            <a:ext cx="377761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Trainable per d × k matrix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72050" y="3668911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143500" y="3802261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· k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11144250" y="3668911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315700" y="3802261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(d + k)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71550" y="4263182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3000" y="4396532"/>
            <a:ext cx="377761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4096 × 4096, r = 8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4972050" y="4263182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143500" y="4396532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16,777,216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11144250" y="4263182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315700" y="4396532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65,536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971550" y="4857452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143000" y="4990802"/>
            <a:ext cx="377761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4096 × 4096, r = 16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4972050" y="4857452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143500" y="4990802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16,777,216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11144250" y="4857452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1315700" y="4990802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131,072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971550" y="5451723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43000" y="5585073"/>
            <a:ext cx="377761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Initialization</a:t>
            </a:r>
            <a:endParaRPr lang="en-US" sz="2100" dirty="0"/>
          </a:p>
        </p:txBody>
      </p:sp>
      <p:sp>
        <p:nvSpPr>
          <p:cNvPr id="31" name="Shape 29"/>
          <p:cNvSpPr/>
          <p:nvPr/>
        </p:nvSpPr>
        <p:spPr>
          <a:xfrm>
            <a:off x="4972050" y="5451723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143500" y="5585073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pretrained W₀</a:t>
            </a:r>
            <a:endParaRPr lang="en-US" sz="2100" dirty="0"/>
          </a:p>
        </p:txBody>
      </p:sp>
      <p:sp>
        <p:nvSpPr>
          <p:cNvPr id="33" name="Shape 31"/>
          <p:cNvSpPr/>
          <p:nvPr/>
        </p:nvSpPr>
        <p:spPr>
          <a:xfrm>
            <a:off x="11144250" y="5451723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315700" y="5585073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= 0, so W′ = W₀ at start</a:t>
            </a:r>
            <a:endParaRPr lang="en-US" sz="2100" dirty="0"/>
          </a:p>
        </p:txBody>
      </p:sp>
      <p:sp>
        <p:nvSpPr>
          <p:cNvPr id="35" name="Shape 33"/>
          <p:cNvSpPr/>
          <p:nvPr/>
        </p:nvSpPr>
        <p:spPr>
          <a:xfrm>
            <a:off x="971550" y="6045994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43000" y="6179344"/>
            <a:ext cx="3777615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Gradients and optimizer state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4972050" y="6045994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5143500" y="6179344"/>
            <a:ext cx="6014466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weights</a:t>
            </a:r>
            <a:endParaRPr lang="en-US" sz="2100" dirty="0"/>
          </a:p>
        </p:txBody>
      </p:sp>
      <p:sp>
        <p:nvSpPr>
          <p:cNvPr id="39" name="Shape 37"/>
          <p:cNvSpPr/>
          <p:nvPr/>
        </p:nvSpPr>
        <p:spPr>
          <a:xfrm>
            <a:off x="11144250" y="6045994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1315700" y="6179344"/>
            <a:ext cx="6014466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B only</a:t>
            </a:r>
            <a:endParaRPr lang="en-US" sz="2100" dirty="0"/>
          </a:p>
        </p:txBody>
      </p:sp>
      <p:sp>
        <p:nvSpPr>
          <p:cNvPr id="41" name="Shape 39"/>
          <p:cNvSpPr/>
          <p:nvPr/>
        </p:nvSpPr>
        <p:spPr>
          <a:xfrm>
            <a:off x="971550" y="6986885"/>
            <a:ext cx="4000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143000" y="7120235"/>
            <a:ext cx="377761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Inference</a:t>
            </a:r>
            <a:endParaRPr lang="en-US" sz="2100" dirty="0"/>
          </a:p>
        </p:txBody>
      </p:sp>
      <p:sp>
        <p:nvSpPr>
          <p:cNvPr id="43" name="Shape 41"/>
          <p:cNvSpPr/>
          <p:nvPr/>
        </p:nvSpPr>
        <p:spPr>
          <a:xfrm>
            <a:off x="4972050" y="6986885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5143500" y="7120235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W₀</a:t>
            </a:r>
            <a:endParaRPr lang="en-US" sz="2100" dirty="0"/>
          </a:p>
        </p:txBody>
      </p:sp>
      <p:sp>
        <p:nvSpPr>
          <p:cNvPr id="45" name="Shape 43"/>
          <p:cNvSpPr/>
          <p:nvPr/>
        </p:nvSpPr>
        <p:spPr>
          <a:xfrm>
            <a:off x="11144250" y="6986885"/>
            <a:ext cx="61722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1315700" y="7120235"/>
            <a:ext cx="6014466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 W₀ + (α/r)BA: no extra latency</a:t>
            </a:r>
            <a:endParaRPr lang="en-US" sz="2100" dirty="0"/>
          </a:p>
        </p:txBody>
      </p:sp>
      <p:sp>
        <p:nvSpPr>
          <p:cNvPr id="47" name="Text 45"/>
          <p:cNvSpPr/>
          <p:nvPr/>
        </p:nvSpPr>
        <p:spPr>
          <a:xfrm>
            <a:off x="952500" y="7771656"/>
            <a:ext cx="18021300" cy="3442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W₀ and activations still occupy memory; savings come from gradients and optimizer state.</a:t>
            </a:r>
            <a:endParaRPr lang="en-US" sz="2100" dirty="0"/>
          </a:p>
        </p:txBody>
      </p:sp>
      <p:sp>
        <p:nvSpPr>
          <p:cNvPr id="48" name="Text 46"/>
          <p:cNvSpPr/>
          <p:nvPr/>
        </p:nvSpPr>
        <p:spPr>
          <a:xfrm>
            <a:off x="952500" y="9696450"/>
            <a:ext cx="248807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 et al., 2021 · LoRA</a:t>
            </a:r>
            <a:endParaRPr lang="en-US" sz="1800" dirty="0"/>
          </a:p>
        </p:txBody>
      </p:sp>
      <p:sp>
        <p:nvSpPr>
          <p:cNvPr id="49" name="Text 4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8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2402413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B3 · Offline/online versus on/off-policy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587502"/>
            <a:ext cx="16383000" cy="3542854"/>
          </a:xfrm>
          <a:prstGeom prst="roundRect">
            <a:avLst>
              <a:gd name="adj" fmla="val 4302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71550" y="3606552"/>
            <a:ext cx="38100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3000" y="3739902"/>
            <a:ext cx="35814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781550" y="3606552"/>
            <a:ext cx="62674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953000" y="3739902"/>
            <a:ext cx="61125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REFRESHED DURING TRAINING?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049000" y="3606552"/>
            <a:ext cx="62674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220450" y="3739902"/>
            <a:ext cx="61125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FROM THE CURRENT POLICY?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71550" y="4139952"/>
            <a:ext cx="3810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43000" y="4273302"/>
            <a:ext cx="35814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781550" y="4139952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53000" y="4273302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11049000" y="4139952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220450" y="4273302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supplied responses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71550" y="4734223"/>
            <a:ext cx="3810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3000" y="4867573"/>
            <a:ext cx="35814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DPO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4781550" y="4734223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953000" y="4867573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fixed pairs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11049000" y="4734223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220450" y="4867573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971550" y="5328493"/>
            <a:ext cx="3810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143000" y="5461843"/>
            <a:ext cx="35814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Iterative / online DPO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4781550" y="5328493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953000" y="5461843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round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11049000" y="5328493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1220450" y="5461843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at collection time</a:t>
            </a:r>
            <a:endParaRPr lang="en-US" sz="2100" dirty="0"/>
          </a:p>
        </p:txBody>
      </p:sp>
      <p:sp>
        <p:nvSpPr>
          <p:cNvPr id="29" name="Shape 27"/>
          <p:cNvSpPr/>
          <p:nvPr/>
        </p:nvSpPr>
        <p:spPr>
          <a:xfrm>
            <a:off x="971550" y="5922764"/>
            <a:ext cx="3810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43000" y="6056114"/>
            <a:ext cx="35814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PPO, GRPO</a:t>
            </a:r>
            <a:endParaRPr lang="en-US" sz="2100" dirty="0"/>
          </a:p>
        </p:txBody>
      </p:sp>
      <p:sp>
        <p:nvSpPr>
          <p:cNvPr id="31" name="Shape 29"/>
          <p:cNvSpPr/>
          <p:nvPr/>
        </p:nvSpPr>
        <p:spPr>
          <a:xfrm>
            <a:off x="4781550" y="5922764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953000" y="6056114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batch</a:t>
            </a:r>
            <a:endParaRPr lang="en-US" sz="2100" dirty="0"/>
          </a:p>
        </p:txBody>
      </p:sp>
      <p:sp>
        <p:nvSpPr>
          <p:cNvPr id="33" name="Shape 31"/>
          <p:cNvSpPr/>
          <p:nvPr/>
        </p:nvSpPr>
        <p:spPr>
          <a:xfrm>
            <a:off x="11049000" y="5922764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220450" y="6056114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yes; a few bounded reuse steps</a:t>
            </a:r>
            <a:endParaRPr lang="en-US" sz="2100" dirty="0"/>
          </a:p>
        </p:txBody>
      </p:sp>
      <p:sp>
        <p:nvSpPr>
          <p:cNvPr id="35" name="Shape 33"/>
          <p:cNvSpPr/>
          <p:nvPr/>
        </p:nvSpPr>
        <p:spPr>
          <a:xfrm>
            <a:off x="971550" y="6517035"/>
            <a:ext cx="3810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43000" y="6650385"/>
            <a:ext cx="358140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Asynchronous RL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4781550" y="6517035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953000" y="6650385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continuously</a:t>
            </a:r>
            <a:endParaRPr lang="en-US" sz="2100" dirty="0"/>
          </a:p>
        </p:txBody>
      </p:sp>
      <p:sp>
        <p:nvSpPr>
          <p:cNvPr id="39" name="Shape 37"/>
          <p:cNvSpPr/>
          <p:nvPr/>
        </p:nvSpPr>
        <p:spPr>
          <a:xfrm>
            <a:off x="11049000" y="6517035"/>
            <a:ext cx="6267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1220450" y="6650385"/>
            <a:ext cx="611257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slightly stale; corrected with behavior ratios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952500" y="7301805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Offline/online: how data are collected. On/off-policy: which policy generated them.</a:t>
            </a:r>
            <a:endParaRPr lang="en-US" sz="2100" dirty="0"/>
          </a:p>
        </p:txBody>
      </p:sp>
      <p:sp>
        <p:nvSpPr>
          <p:cNvPr id="42" name="Text 40"/>
          <p:cNvSpPr/>
          <p:nvPr/>
        </p:nvSpPr>
        <p:spPr>
          <a:xfrm>
            <a:off x="952500" y="9696450"/>
            <a:ext cx="10673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Synthesis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8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3766616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B4 · GAE, value loss, KL, negative clipping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827711"/>
            <a:ext cx="16383000" cy="819745"/>
          </a:xfrm>
          <a:prstGeom prst="roundRect">
            <a:avLst>
              <a:gd name="adj" fmla="val 2091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3455" y="3999161"/>
            <a:ext cx="16341090" cy="5149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r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+ γ V(s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t+1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− V(s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); Â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Σ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(γλ)</a:t>
            </a:r>
            <a:r>
              <a:rPr lang="en-US" sz="2000" baseline="3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t+l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952500" y="4818906"/>
            <a:ext cx="16383000" cy="754707"/>
          </a:xfrm>
          <a:prstGeom prst="roundRect">
            <a:avLst>
              <a:gd name="adj" fmla="val 2271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73455" y="4990356"/>
            <a:ext cx="1634109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value loss: (V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(s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− R̂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)²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952500" y="5745063"/>
            <a:ext cx="16383000" cy="754707"/>
          </a:xfrm>
          <a:prstGeom prst="roundRect">
            <a:avLst>
              <a:gd name="adj" fmla="val 2271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73455" y="5916513"/>
            <a:ext cx="16341090" cy="44990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per-token reward: r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= −β log[π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/π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](y</a:t>
            </a:r>
            <a:r>
              <a:rPr lang="en-US" sz="200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24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+ r(q, y)·[t = T]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952500" y="6671221"/>
            <a:ext cx="16383000" cy="695325"/>
          </a:xfrm>
          <a:prstGeom prst="roundRect">
            <a:avLst>
              <a:gd name="adj" fmla="val 2465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73455" y="6842671"/>
            <a:ext cx="16341090" cy="390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Â = −1, ρ = 0.7: min(−0.7, clip(0.7)·(−1) = −0.8) = −0.8 → flat below 1 − ε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52500" y="9696450"/>
            <a:ext cx="313146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Schulman et al., 2016; 2017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80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485305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B5 · Objective family: PPO to GSPO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952500" y="3230463"/>
            <a:ext cx="16383000" cy="4266605"/>
          </a:xfrm>
          <a:prstGeom prst="roundRect">
            <a:avLst>
              <a:gd name="adj" fmla="val 3572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71550" y="3249513"/>
            <a:ext cx="20002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3000" y="3382863"/>
            <a:ext cx="17335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971800" y="3249513"/>
            <a:ext cx="7172325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143250" y="3382863"/>
            <a:ext cx="70445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0144125" y="3249513"/>
            <a:ext cx="7172325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315575" y="3382863"/>
            <a:ext cx="70445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8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OBJECTIVE (MAXIMIZE)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71550" y="3782913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43000" y="3916263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PPO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2971800" y="3782913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43250" y="3916263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V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GAE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0144125" y="3782913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315575" y="3916263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− value loss + entropy; KL often in reward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971550" y="4398764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3000" y="4532114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RLOO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2971800" y="4398764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143250" y="4532114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j≠i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 (G−1)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10144125" y="4398764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315575" y="4532114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π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(y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|q) (REINFORCE)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971550" y="5014615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143000" y="5147965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2971800" y="5014615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143250" y="5147965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mean r) / (std r + δ)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10144125" y="5014615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0315575" y="5147965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(1/T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− β KL(π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θ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‖π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971550" y="5630466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43000" y="5763816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GRPO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2971800" y="5630466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143250" y="5763816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mean r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10144125" y="5630466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315575" y="5763816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(1/L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950" dirty="0"/>
          </a:p>
        </p:txBody>
      </p:sp>
      <p:sp>
        <p:nvSpPr>
          <p:cNvPr id="35" name="Shape 33"/>
          <p:cNvSpPr/>
          <p:nvPr/>
        </p:nvSpPr>
        <p:spPr>
          <a:xfrm>
            <a:off x="971550" y="6246316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43000" y="6379666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2971800" y="6246316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3143250" y="6379666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GRPO; groups with 0 &lt; mean r &lt; 1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0144125" y="6246316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0315575" y="6379666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(ρ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/ 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clip [1−ε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1+ε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]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971550" y="6862167"/>
            <a:ext cx="2000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143000" y="6995517"/>
            <a:ext cx="1733550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GSPO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2971800" y="6862167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3143250" y="6995517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GRPO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10144125" y="6862167"/>
            <a:ext cx="7172325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0315575" y="6995517"/>
            <a:ext cx="7044595" cy="4063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C(s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Â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s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exp[(1/T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Σ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ρ</a:t>
            </a:r>
            <a:r>
              <a:rPr lang="en-US" sz="162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]</a:t>
            </a:r>
            <a:endParaRPr lang="en-US" sz="1950" dirty="0"/>
          </a:p>
        </p:txBody>
      </p:sp>
      <p:sp>
        <p:nvSpPr>
          <p:cNvPr id="47" name="Text 45"/>
          <p:cNvSpPr/>
          <p:nvPr/>
        </p:nvSpPr>
        <p:spPr>
          <a:xfrm>
            <a:off x="952500" y="7668518"/>
            <a:ext cx="18021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C(ρ, A) = min(ρA, clip(ρ, 1−ε, 1+ε)A). δ: stabilizer. Implementations minimize the negative. KL treatment is recipe-specific.</a:t>
            </a:r>
            <a:endParaRPr lang="en-US" sz="1950" dirty="0"/>
          </a:p>
        </p:txBody>
      </p:sp>
      <p:sp>
        <p:nvSpPr>
          <p:cNvPr id="48" name="Text 46"/>
          <p:cNvSpPr/>
          <p:nvPr/>
        </p:nvSpPr>
        <p:spPr>
          <a:xfrm>
            <a:off x="952500" y="9696450"/>
            <a:ext cx="338194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papers, cited versions</a:t>
            </a:r>
            <a:endParaRPr lang="en-US" sz="1800" dirty="0"/>
          </a:p>
        </p:txBody>
      </p:sp>
      <p:sp>
        <p:nvSpPr>
          <p:cNvPr id="49" name="Text 4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180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1779329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 · Chance of a mixed group and cost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5188208" y="675829"/>
            <a:ext cx="2147292" cy="419100"/>
          </a:xfrm>
          <a:prstGeom prst="roundRect">
            <a:avLst>
              <a:gd name="adj" fmla="val 50000"/>
            </a:avLst>
          </a:prstGeom>
          <a:ln w="1905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378708" y="752029"/>
            <a:ext cx="1842492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Analytical identity</a:t>
            </a:r>
            <a:endParaRPr lang="en-US" sz="1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471440"/>
            <a:ext cx="9525000" cy="5715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1620500" y="3340745"/>
            <a:ext cx="5715000" cy="944761"/>
          </a:xfrm>
          <a:prstGeom prst="roundRect">
            <a:avLst>
              <a:gd name="adj" fmla="val 16131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887200" y="3550295"/>
            <a:ext cx="5353050" cy="5637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q</a:t>
            </a:r>
            <a:r>
              <a:rPr lang="en-US" sz="2250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(p) = 1 − p</a:t>
            </a:r>
            <a:r>
              <a:rPr lang="en-US" sz="2250" baseline="3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</a:t>
            </a:r>
            <a:r>
              <a:rPr lang="en-US" sz="270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− (1 − p)</a:t>
            </a:r>
            <a:r>
              <a:rPr lang="en-US" sz="2250" baseline="3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1620500" y="4495056"/>
            <a:ext cx="62865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 a group of G is mixed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11620500" y="5123706"/>
            <a:ext cx="476250" cy="57150"/>
          </a:xfrm>
          <a:prstGeom prst="rect">
            <a:avLst/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2230100" y="5003304"/>
            <a:ext cx="73591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= 2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11620500" y="5523756"/>
            <a:ext cx="476250" cy="57150"/>
          </a:xfrm>
          <a:prstGeom prst="rect">
            <a:avLst/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2230100" y="5403354"/>
            <a:ext cx="735918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= 8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11620500" y="5923806"/>
            <a:ext cx="476250" cy="57150"/>
          </a:xfrm>
          <a:prstGeom prst="rect">
            <a:avLst/>
          </a:prstGeom>
          <a:solidFill>
            <a:srgbClr val="EAA6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2230100" y="5803404"/>
            <a:ext cx="884244" cy="336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= 32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1620500" y="6314331"/>
            <a:ext cx="5886450" cy="10409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Assumes independent binary outcomes with fixed p per prompt. With rollout budget B, larger G gives only B/G prompts per batch.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52500" y="9734550"/>
            <a:ext cx="444491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Exact identity under stated assumptions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18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3762687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 · Reward-model and PRM labels, selection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6191905" y="675829"/>
            <a:ext cx="1143595" cy="419100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382405" y="752029"/>
            <a:ext cx="8387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52500" y="2751534"/>
            <a:ext cx="16383000" cy="4236244"/>
          </a:xfrm>
          <a:prstGeom prst="roundRect">
            <a:avLst>
              <a:gd name="adj" fmla="val 3598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1550" y="2770584"/>
            <a:ext cx="34290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2903934"/>
            <a:ext cx="318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 SOURCE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400550" y="2770584"/>
            <a:ext cx="64579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0" y="2903934"/>
            <a:ext cx="630878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MEASURES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858500" y="2770584"/>
            <a:ext cx="64579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029950" y="2903934"/>
            <a:ext cx="630878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LIMITATION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71550" y="3303984"/>
            <a:ext cx="3429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43000" y="3437334"/>
            <a:ext cx="318897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step labels (PRM800K)</a:t>
            </a:r>
            <a:endParaRPr lang="en-US" sz="2025" dirty="0"/>
          </a:p>
        </p:txBody>
      </p:sp>
      <p:sp>
        <p:nvSpPr>
          <p:cNvPr id="14" name="Shape 12"/>
          <p:cNvSpPr/>
          <p:nvPr/>
        </p:nvSpPr>
        <p:spPr>
          <a:xfrm>
            <a:off x="4400550" y="3303984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0" y="3437334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annotator judgment of each step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10858500" y="3303984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029950" y="3437334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costly; annotator agreement</a:t>
            </a:r>
            <a:endParaRPr lang="en-US" sz="2025" dirty="0"/>
          </a:p>
        </p:txBody>
      </p:sp>
      <p:sp>
        <p:nvSpPr>
          <p:cNvPr id="18" name="Shape 16"/>
          <p:cNvSpPr/>
          <p:nvPr/>
        </p:nvSpPr>
        <p:spPr>
          <a:xfrm>
            <a:off x="971550" y="4220170"/>
            <a:ext cx="3429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43000" y="4353520"/>
            <a:ext cx="318897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estimates (Math-Shepherd)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4400550" y="4220170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0" y="4353520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chance a completion policy reaches an accepted answer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10858500" y="4220170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1029950" y="4353520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can repair errors; not validity</a:t>
            </a:r>
            <a:endParaRPr lang="en-US" sz="2025" dirty="0"/>
          </a:p>
        </p:txBody>
      </p:sp>
      <p:sp>
        <p:nvSpPr>
          <p:cNvPr id="24" name="Shape 22"/>
          <p:cNvSpPr/>
          <p:nvPr/>
        </p:nvSpPr>
        <p:spPr>
          <a:xfrm>
            <a:off x="971550" y="5136356"/>
            <a:ext cx="3429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43000" y="5269706"/>
            <a:ext cx="318897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Search-based (OmegaPRM)</a:t>
            </a:r>
            <a:endParaRPr lang="en-US" sz="2025" dirty="0"/>
          </a:p>
        </p:txBody>
      </p:sp>
      <p:sp>
        <p:nvSpPr>
          <p:cNvPr id="26" name="Shape 24"/>
          <p:cNvSpPr/>
          <p:nvPr/>
        </p:nvSpPr>
        <p:spPr>
          <a:xfrm>
            <a:off x="4400550" y="5136356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0" y="5269706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locates first error by binary search over rollouts</a:t>
            </a:r>
            <a:endParaRPr lang="en-US" sz="2025" dirty="0"/>
          </a:p>
        </p:txBody>
      </p:sp>
      <p:sp>
        <p:nvSpPr>
          <p:cNvPr id="28" name="Shape 26"/>
          <p:cNvSpPr/>
          <p:nvPr/>
        </p:nvSpPr>
        <p:spPr>
          <a:xfrm>
            <a:off x="10858500" y="5136356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029950" y="5269706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inherits rollout-value assumptions</a:t>
            </a:r>
            <a:endParaRPr lang="en-US" sz="2025" dirty="0"/>
          </a:p>
        </p:txBody>
      </p:sp>
      <p:sp>
        <p:nvSpPr>
          <p:cNvPr id="30" name="Shape 28"/>
          <p:cNvSpPr/>
          <p:nvPr/>
        </p:nvSpPr>
        <p:spPr>
          <a:xfrm>
            <a:off x="971550" y="6052542"/>
            <a:ext cx="3429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143000" y="6185892"/>
            <a:ext cx="318897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executable step checks</a:t>
            </a:r>
            <a:endParaRPr lang="en-US" sz="2025" dirty="0"/>
          </a:p>
        </p:txBody>
      </p:sp>
      <p:sp>
        <p:nvSpPr>
          <p:cNvPr id="32" name="Shape 30"/>
          <p:cNvSpPr/>
          <p:nvPr/>
        </p:nvSpPr>
        <p:spPr>
          <a:xfrm>
            <a:off x="4400550" y="6052542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572000" y="6185892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whether the step holds under a check</a:t>
            </a:r>
            <a:endParaRPr lang="en-US" sz="2025" dirty="0"/>
          </a:p>
        </p:txBody>
      </p:sp>
      <p:sp>
        <p:nvSpPr>
          <p:cNvPr id="34" name="Shape 32"/>
          <p:cNvSpPr/>
          <p:nvPr/>
        </p:nvSpPr>
        <p:spPr>
          <a:xfrm>
            <a:off x="10858500" y="6052542"/>
            <a:ext cx="64579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1029950" y="6185892"/>
            <a:ext cx="6308789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available only for checkable steps</a:t>
            </a:r>
            <a:endParaRPr lang="en-US" sz="2025" dirty="0"/>
          </a:p>
        </p:txBody>
      </p:sp>
      <p:sp>
        <p:nvSpPr>
          <p:cNvPr id="36" name="Shape 34"/>
          <p:cNvSpPr/>
          <p:nvPr/>
        </p:nvSpPr>
        <p:spPr>
          <a:xfrm>
            <a:off x="952500" y="7178278"/>
            <a:ext cx="16383000" cy="728067"/>
          </a:xfrm>
          <a:prstGeom prst="roundRect">
            <a:avLst>
              <a:gd name="adj" fmla="val 2093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200150" y="7368778"/>
            <a:ext cx="16379190" cy="3851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separately: ranking completed responses, use as a training reward, and first-error localization (ProcessBench).</a:t>
            </a:r>
            <a:endParaRPr lang="en-US" sz="2025" dirty="0"/>
          </a:p>
        </p:txBody>
      </p:sp>
      <p:sp>
        <p:nvSpPr>
          <p:cNvPr id="38" name="Shape 36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952500" y="9734550"/>
            <a:ext cx="874167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Lightman et al., 2023 · Wang et al., 2024 · Luo et al., 2024 · Zheng et al., 2025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18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3166616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B8 · SDPO and OPSD: information and cost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6191905" y="675829"/>
            <a:ext cx="1143595" cy="419100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382405" y="752029"/>
            <a:ext cx="8387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52500" y="2408932"/>
            <a:ext cx="16383000" cy="2354312"/>
          </a:xfrm>
          <a:prstGeom prst="roundRect">
            <a:avLst>
              <a:gd name="adj" fmla="val 6473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1550" y="2427982"/>
            <a:ext cx="30480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2561332"/>
            <a:ext cx="279654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VARIANT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019550" y="2427982"/>
            <a:ext cx="66484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191000" y="2561332"/>
            <a:ext cx="650500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PRIVILEGED CONTEXT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668000" y="2427982"/>
            <a:ext cx="66484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839450" y="2561332"/>
            <a:ext cx="650500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REQUIREMENT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71550" y="2961382"/>
            <a:ext cx="3048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43000" y="3094732"/>
            <a:ext cx="27965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OPSD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4019550" y="2961382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191000" y="3094732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solution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0668000" y="2961382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839450" y="3094732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data per task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971550" y="3555653"/>
            <a:ext cx="3048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43000" y="3689003"/>
            <a:ext cx="27965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SDPO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4019550" y="3555653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191000" y="3689003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feedback or a successful attempt</a:t>
            </a:r>
            <a:endParaRPr lang="en-US" sz="2100" dirty="0"/>
          </a:p>
        </p:txBody>
      </p:sp>
      <p:sp>
        <p:nvSpPr>
          <p:cNvPr id="22" name="Shape 20"/>
          <p:cNvSpPr/>
          <p:nvPr/>
        </p:nvSpPr>
        <p:spPr>
          <a:xfrm>
            <a:off x="10668000" y="3555653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0839450" y="3689003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executor and tests; feedback tests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71550" y="4149923"/>
            <a:ext cx="3048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43000" y="4283273"/>
            <a:ext cx="279654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Consensus teacher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4019550" y="4149923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191000" y="4283273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sampled consensus, no reference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10668000" y="4149923"/>
            <a:ext cx="66484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0839450" y="4283273"/>
            <a:ext cx="6505003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of reinforcing shared errors</a:t>
            </a:r>
            <a:endParaRPr lang="en-US" sz="2100" dirty="0"/>
          </a:p>
        </p:txBody>
      </p:sp>
      <p:sp>
        <p:nvSpPr>
          <p:cNvPr id="30" name="Shape 28"/>
          <p:cNvSpPr/>
          <p:nvPr/>
        </p:nvSpPr>
        <p:spPr>
          <a:xfrm>
            <a:off x="952500" y="4953744"/>
            <a:ext cx="16383000" cy="3295204"/>
          </a:xfrm>
          <a:prstGeom prst="roundRect">
            <a:avLst>
              <a:gd name="adj" fmla="val 4625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971550" y="4972794"/>
            <a:ext cx="134874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43000" y="5106144"/>
            <a:ext cx="1354912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TO COUNT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4458950" y="4972794"/>
            <a:ext cx="285750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4630400" y="5106144"/>
            <a:ext cx="260032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SCALES WITH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971550" y="5506194"/>
            <a:ext cx="134874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43000" y="5639544"/>
            <a:ext cx="13549122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generation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14458950" y="5506194"/>
            <a:ext cx="2857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4630400" y="5639544"/>
            <a:ext cx="260032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sampled</a:t>
            </a:r>
            <a:endParaRPr lang="en-US" sz="2100" dirty="0"/>
          </a:p>
        </p:txBody>
      </p:sp>
      <p:sp>
        <p:nvSpPr>
          <p:cNvPr id="39" name="Shape 37"/>
          <p:cNvSpPr/>
          <p:nvPr/>
        </p:nvSpPr>
        <p:spPr>
          <a:xfrm>
            <a:off x="971550" y="6100465"/>
            <a:ext cx="134874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143000" y="6233815"/>
            <a:ext cx="13549122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forward passes</a:t>
            </a:r>
            <a:endParaRPr lang="en-US" sz="2100" dirty="0"/>
          </a:p>
        </p:txBody>
      </p:sp>
      <p:sp>
        <p:nvSpPr>
          <p:cNvPr id="41" name="Shape 39"/>
          <p:cNvSpPr/>
          <p:nvPr/>
        </p:nvSpPr>
        <p:spPr>
          <a:xfrm>
            <a:off x="14458950" y="6100465"/>
            <a:ext cx="2857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4630400" y="6233815"/>
            <a:ext cx="2600325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tokens × context length</a:t>
            </a:r>
            <a:endParaRPr lang="en-US" sz="2100" dirty="0"/>
          </a:p>
        </p:txBody>
      </p:sp>
      <p:sp>
        <p:nvSpPr>
          <p:cNvPr id="43" name="Shape 41"/>
          <p:cNvSpPr/>
          <p:nvPr/>
        </p:nvSpPr>
        <p:spPr>
          <a:xfrm>
            <a:off x="971550" y="7041356"/>
            <a:ext cx="134874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143000" y="7174706"/>
            <a:ext cx="13549122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generation</a:t>
            </a:r>
            <a:endParaRPr lang="en-US" sz="2100" dirty="0"/>
          </a:p>
        </p:txBody>
      </p:sp>
      <p:sp>
        <p:nvSpPr>
          <p:cNvPr id="45" name="Shape 43"/>
          <p:cNvSpPr/>
          <p:nvPr/>
        </p:nvSpPr>
        <p:spPr>
          <a:xfrm>
            <a:off x="14458950" y="7041356"/>
            <a:ext cx="2857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4630400" y="7174706"/>
            <a:ext cx="260032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executions</a:t>
            </a:r>
            <a:endParaRPr lang="en-US" sz="2100" dirty="0"/>
          </a:p>
        </p:txBody>
      </p:sp>
      <p:sp>
        <p:nvSpPr>
          <p:cNvPr id="47" name="Shape 45"/>
          <p:cNvSpPr/>
          <p:nvPr/>
        </p:nvSpPr>
        <p:spPr>
          <a:xfrm>
            <a:off x="971550" y="7635627"/>
            <a:ext cx="134874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1143000" y="7768977"/>
            <a:ext cx="13549122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creation</a:t>
            </a:r>
            <a:endParaRPr lang="en-US" sz="2100" dirty="0"/>
          </a:p>
        </p:txBody>
      </p:sp>
      <p:sp>
        <p:nvSpPr>
          <p:cNvPr id="49" name="Shape 47"/>
          <p:cNvSpPr/>
          <p:nvPr/>
        </p:nvSpPr>
        <p:spPr>
          <a:xfrm>
            <a:off x="14458950" y="7635627"/>
            <a:ext cx="28575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14630400" y="7768977"/>
            <a:ext cx="2600325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with references</a:t>
            </a:r>
            <a:endParaRPr lang="en-US" sz="2100" dirty="0"/>
          </a:p>
        </p:txBody>
      </p:sp>
      <p:sp>
        <p:nvSpPr>
          <p:cNvPr id="51" name="Shape 49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952500" y="9734550"/>
            <a:ext cx="62894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Zhao et al., 2026 (OPSD) · Hübotter et al., 2026 (SDPO)</a:t>
            </a:r>
            <a:endParaRPr lang="en-US" sz="1800" dirty="0"/>
          </a:p>
        </p:txBody>
      </p:sp>
      <p:sp>
        <p:nvSpPr>
          <p:cNvPr id="53" name="Text 51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</a:t>
            </a:r>
            <a:endParaRPr lang="en-US" sz="1800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6809884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B9 · DAPO full recipe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3496866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Qwen2.5-32B base · AIME 2024 Avg@32 · cumulative ablation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952500" y="40112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Naive GRPO</a:t>
            </a:r>
            <a:endParaRPr lang="en-US" sz="2250" dirty="0"/>
          </a:p>
        </p:txBody>
      </p:sp>
      <p:sp>
        <p:nvSpPr>
          <p:cNvPr id="6" name="Shape 4"/>
          <p:cNvSpPr/>
          <p:nvPr/>
        </p:nvSpPr>
        <p:spPr>
          <a:xfrm>
            <a:off x="5715000" y="39826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715000" y="3982641"/>
            <a:ext cx="5286375" cy="381000"/>
          </a:xfrm>
          <a:prstGeom prst="roundRect">
            <a:avLst>
              <a:gd name="adj" fmla="val 2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6478250" y="39731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952500" y="45827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overlong filtering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5715000" y="45541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715000" y="4554141"/>
            <a:ext cx="6343650" cy="381000"/>
          </a:xfrm>
          <a:prstGeom prst="roundRect">
            <a:avLst>
              <a:gd name="adj" fmla="val 2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6478250" y="45446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952500" y="51542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clip-higher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5715000" y="51256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715000" y="5125641"/>
            <a:ext cx="6696075" cy="381000"/>
          </a:xfrm>
          <a:prstGeom prst="roundRect">
            <a:avLst>
              <a:gd name="adj" fmla="val 2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6478250" y="51161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952500" y="57257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soft overlong punishment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715000" y="56971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715000" y="5697141"/>
            <a:ext cx="7224713" cy="381000"/>
          </a:xfrm>
          <a:prstGeom prst="roundRect">
            <a:avLst>
              <a:gd name="adj" fmla="val 2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6478250" y="56876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952500" y="62972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token-level loss</a:t>
            </a:r>
            <a:endParaRPr lang="en-US" sz="2250" dirty="0"/>
          </a:p>
        </p:txBody>
      </p:sp>
      <p:sp>
        <p:nvSpPr>
          <p:cNvPr id="22" name="Shape 20"/>
          <p:cNvSpPr/>
          <p:nvPr/>
        </p:nvSpPr>
        <p:spPr>
          <a:xfrm>
            <a:off x="5715000" y="62686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715000" y="6268641"/>
            <a:ext cx="7400925" cy="381000"/>
          </a:xfrm>
          <a:prstGeom prst="roundRect">
            <a:avLst>
              <a:gd name="adj" fmla="val 2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6478250" y="62591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952500" y="6868716"/>
            <a:ext cx="502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dynamic sampling (DAPO)</a:t>
            </a:r>
            <a:endParaRPr lang="en-US" sz="2250" dirty="0"/>
          </a:p>
        </p:txBody>
      </p:sp>
      <p:sp>
        <p:nvSpPr>
          <p:cNvPr id="26" name="Shape 24"/>
          <p:cNvSpPr/>
          <p:nvPr/>
        </p:nvSpPr>
        <p:spPr>
          <a:xfrm>
            <a:off x="5715000" y="6840141"/>
            <a:ext cx="10572750" cy="381000"/>
          </a:xfrm>
          <a:prstGeom prst="roundRect">
            <a:avLst>
              <a:gd name="adj" fmla="val 20000"/>
            </a:avLst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715000" y="6840141"/>
            <a:ext cx="8810625" cy="381000"/>
          </a:xfrm>
          <a:prstGeom prst="roundRect">
            <a:avLst>
              <a:gd name="adj" fmla="val 20000"/>
            </a:avLst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6478250" y="6830616"/>
            <a:ext cx="9334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952500" y="7402116"/>
            <a:ext cx="1802130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Cumulative and order-dependent: supports the whole recipe, not one component.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952500" y="9696450"/>
            <a:ext cx="287951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 et al., 2025 · DAPO v2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1800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1926997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B10 · Cliff: first-error credit (optional)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3921621"/>
            <a:ext cx="180213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Incorrect rollout; a teacher estimates the first-error boundary k̂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525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22324A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0002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22324A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0480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22324A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0957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22324A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1435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22324A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1912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2390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2867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3345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03822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143000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2477750" y="4416921"/>
            <a:ext cx="990600" cy="571500"/>
          </a:xfrm>
          <a:prstGeom prst="roundRect">
            <a:avLst>
              <a:gd name="adj" fmla="val 13333"/>
            </a:avLst>
          </a:prstGeom>
          <a:solidFill>
            <a:srgbClr val="3A2328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52500" y="5159871"/>
            <a:ext cx="555307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k̂: λ·A</a:t>
            </a:r>
            <a:r>
              <a:rPr lang="en-US" sz="18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 </a:t>
            </a: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b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6000750" y="5159871"/>
            <a:ext cx="12468225" cy="421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and after k̂: A</a:t>
            </a:r>
            <a:r>
              <a:rPr lang="en-US" sz="1875" baseline="-4000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 </a:t>
            </a:r>
            <a:r>
              <a:rPr lang="en-US" sz="2250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b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952500" y="5714405"/>
            <a:ext cx="16383000" cy="666750"/>
          </a:xfrm>
          <a:prstGeom prst="roundRect">
            <a:avLst>
              <a:gd name="adj" fmla="val 2571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73455" y="5885855"/>
            <a:ext cx="1634109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experiments: λ = 0 → prefix tokens are not positively rewarded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952500" y="6552605"/>
            <a:ext cx="16874490" cy="758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recenters the advantages. The teacher can mislocalize the boundary. If the teacher’s reference fails its check, the method falls back to GRPO.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2500" y="9696450"/>
            <a:ext cx="276294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 et al., 2026 · Cliff v1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18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0320337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B11 · Metrics, estimators, budgets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6191905" y="675829"/>
            <a:ext cx="1143595" cy="419100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382405" y="752029"/>
            <a:ext cx="8387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52500" y="3062288"/>
            <a:ext cx="10763250" cy="4533305"/>
          </a:xfrm>
          <a:prstGeom prst="roundRect">
            <a:avLst>
              <a:gd name="adj" fmla="val 3362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71550" y="3081338"/>
            <a:ext cx="1905000" cy="70872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3214688"/>
            <a:ext cx="1638300" cy="48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METRIC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876550" y="3081338"/>
            <a:ext cx="8820150" cy="70872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048000" y="3214688"/>
            <a:ext cx="8741855" cy="480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71550" y="3790057"/>
            <a:ext cx="1905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3923407"/>
            <a:ext cx="1638300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pass@1</a:t>
            </a:r>
            <a:endParaRPr lang="en-US" sz="2025" dirty="0"/>
          </a:p>
        </p:txBody>
      </p:sp>
      <p:sp>
        <p:nvSpPr>
          <p:cNvPr id="12" name="Shape 10"/>
          <p:cNvSpPr/>
          <p:nvPr/>
        </p:nvSpPr>
        <p:spPr>
          <a:xfrm>
            <a:off x="2876550" y="3790057"/>
            <a:ext cx="88201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048000" y="3923407"/>
            <a:ext cx="8741855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single-sample correctness</a:t>
            </a:r>
            <a:endParaRPr lang="en-US" sz="2025" dirty="0"/>
          </a:p>
        </p:txBody>
      </p:sp>
      <p:sp>
        <p:nvSpPr>
          <p:cNvPr id="14" name="Shape 12"/>
          <p:cNvSpPr/>
          <p:nvPr/>
        </p:nvSpPr>
        <p:spPr>
          <a:xfrm>
            <a:off x="971550" y="4547295"/>
            <a:ext cx="1905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43000" y="4680645"/>
            <a:ext cx="1638300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pass@k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2876550" y="4547295"/>
            <a:ext cx="88201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048000" y="4680645"/>
            <a:ext cx="8741855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of k accepted; estimate 1 − C(n−c, k) / C(n, k)</a:t>
            </a:r>
            <a:endParaRPr lang="en-US" sz="2025" dirty="0"/>
          </a:p>
        </p:txBody>
      </p:sp>
      <p:sp>
        <p:nvSpPr>
          <p:cNvPr id="18" name="Shape 16"/>
          <p:cNvSpPr/>
          <p:nvPr/>
        </p:nvSpPr>
        <p:spPr>
          <a:xfrm>
            <a:off x="971550" y="5304532"/>
            <a:ext cx="1905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43000" y="5437882"/>
            <a:ext cx="1638300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Avg@k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2876550" y="5304532"/>
            <a:ext cx="88201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048000" y="5437882"/>
            <a:ext cx="8741855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correctness over k samples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71550" y="6061770"/>
            <a:ext cx="1905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143000" y="6195120"/>
            <a:ext cx="1638300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cons@k</a:t>
            </a:r>
            <a:endParaRPr lang="en-US" sz="2025" dirty="0"/>
          </a:p>
        </p:txBody>
      </p:sp>
      <p:sp>
        <p:nvSpPr>
          <p:cNvPr id="24" name="Shape 22"/>
          <p:cNvSpPr/>
          <p:nvPr/>
        </p:nvSpPr>
        <p:spPr>
          <a:xfrm>
            <a:off x="2876550" y="6061770"/>
            <a:ext cx="88201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048000" y="6195120"/>
            <a:ext cx="8741855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majority vote over k samples</a:t>
            </a:r>
            <a:endParaRPr lang="en-US" sz="2025" dirty="0"/>
          </a:p>
        </p:txBody>
      </p:sp>
      <p:sp>
        <p:nvSpPr>
          <p:cNvPr id="26" name="Shape 24"/>
          <p:cNvSpPr/>
          <p:nvPr/>
        </p:nvSpPr>
        <p:spPr>
          <a:xfrm>
            <a:off x="971550" y="6819007"/>
            <a:ext cx="19050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43000" y="6952357"/>
            <a:ext cx="1638300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Best-of-N</a:t>
            </a:r>
            <a:endParaRPr lang="en-US" sz="2025" dirty="0"/>
          </a:p>
        </p:txBody>
      </p:sp>
      <p:sp>
        <p:nvSpPr>
          <p:cNvPr id="28" name="Shape 26"/>
          <p:cNvSpPr/>
          <p:nvPr/>
        </p:nvSpPr>
        <p:spPr>
          <a:xfrm>
            <a:off x="2876550" y="6819007"/>
            <a:ext cx="88201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3048000" y="6952357"/>
            <a:ext cx="8741855" cy="547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226"/>
              </a:lnSpc>
              <a:buNone/>
            </a:pPr>
            <a:r>
              <a:rPr lang="en-US" sz="20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selector picks one; count its accuracy and cost</a:t>
            </a:r>
            <a:endParaRPr lang="en-US" sz="2025" dirty="0"/>
          </a:p>
        </p:txBody>
      </p:sp>
      <p:sp>
        <p:nvSpPr>
          <p:cNvPr id="30" name="Shape 28"/>
          <p:cNvSpPr/>
          <p:nvPr/>
        </p:nvSpPr>
        <p:spPr>
          <a:xfrm>
            <a:off x="12001500" y="3062288"/>
            <a:ext cx="5334000" cy="1422202"/>
          </a:xfrm>
          <a:prstGeom prst="roundRect">
            <a:avLst>
              <a:gd name="adj" fmla="val 107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230100" y="3252788"/>
            <a:ext cx="5036820" cy="1079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Budgets </a:t>
            </a:r>
            <a:r>
              <a:rPr lang="en-US" sz="2025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report samples, temperature, token cap, stop and extraction rules. Fixed samples ≠ fixed tokens.</a:t>
            </a:r>
            <a:endParaRPr lang="en-US" sz="2025" dirty="0"/>
          </a:p>
        </p:txBody>
      </p:sp>
      <p:sp>
        <p:nvSpPr>
          <p:cNvPr id="32" name="Shape 30"/>
          <p:cNvSpPr/>
          <p:nvPr/>
        </p:nvSpPr>
        <p:spPr>
          <a:xfrm>
            <a:off x="12001500" y="4617839"/>
            <a:ext cx="5334000" cy="1422202"/>
          </a:xfrm>
          <a:prstGeom prst="roundRect">
            <a:avLst>
              <a:gd name="adj" fmla="val 10716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230100" y="4808339"/>
            <a:ext cx="5036820" cy="1079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Freshness </a:t>
            </a:r>
            <a:r>
              <a:rPr lang="en-US" sz="2025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a post-cutoff date helps but does not prove no overlap; report overlap checks.</a:t>
            </a:r>
            <a:endParaRPr lang="en-US" sz="2025" dirty="0"/>
          </a:p>
        </p:txBody>
      </p:sp>
      <p:sp>
        <p:nvSpPr>
          <p:cNvPr id="34" name="Shape 32"/>
          <p:cNvSpPr/>
          <p:nvPr/>
        </p:nvSpPr>
        <p:spPr>
          <a:xfrm>
            <a:off x="12001500" y="6173391"/>
            <a:ext cx="5334000" cy="1422202"/>
          </a:xfrm>
          <a:prstGeom prst="roundRect">
            <a:avLst>
              <a:gd name="adj" fmla="val 10716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2230100" y="6363891"/>
            <a:ext cx="5036820" cy="10793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R1-Zero, final policy </a:t>
            </a:r>
            <a:r>
              <a:rPr lang="en-US" sz="2025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AIME24 pass@1 71.0, cons@64 86.7. Voting changes inference, not the policy.</a:t>
            </a:r>
            <a:endParaRPr lang="en-US" sz="2025" dirty="0"/>
          </a:p>
        </p:txBody>
      </p:sp>
      <p:sp>
        <p:nvSpPr>
          <p:cNvPr id="36" name="Shape 34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952500" y="9734550"/>
            <a:ext cx="93663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Chen et al., 2021, arXiv:2107.03374 · Guo et al., 2025, arXiv:2501.12948v1, Table 2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1800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742950"/>
            <a:ext cx="12466915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B12 · ProRL: different training conditions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4375011" y="961579"/>
            <a:ext cx="2960489" cy="419100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4565511" y="1037779"/>
            <a:ext cx="2668304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Study-design comparison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181600" y="2561332"/>
            <a:ext cx="65589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COVERAGE STUDY · YUE ET AL.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372850" y="2561332"/>
            <a:ext cx="65589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PRORL · LIU ET AL.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52500" y="2942332"/>
            <a:ext cx="4120515" cy="1074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model</a:t>
            </a:r>
            <a:endParaRPr lang="en-US" sz="2250" dirty="0"/>
          </a:p>
        </p:txBody>
      </p:sp>
      <p:sp>
        <p:nvSpPr>
          <p:cNvPr id="8" name="Shape 6"/>
          <p:cNvSpPr/>
          <p:nvPr/>
        </p:nvSpPr>
        <p:spPr>
          <a:xfrm>
            <a:off x="5181600" y="2942332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10200" y="3113782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Qwen2.5-7B base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1372850" y="2942332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601450" y="3113782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DeepSeek-R1-Distill-Qwen-1.5B, a distilled reasoning model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52500" y="4092773"/>
            <a:ext cx="4120515" cy="727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duration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5181600" y="4092773"/>
            <a:ext cx="5962650" cy="689521"/>
          </a:xfrm>
          <a:prstGeom prst="roundRect">
            <a:avLst>
              <a:gd name="adj" fmla="val 2210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410200" y="4264223"/>
            <a:ext cx="5684329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GRPO steps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11372850" y="4092773"/>
            <a:ext cx="5962650" cy="689521"/>
          </a:xfrm>
          <a:prstGeom prst="roundRect">
            <a:avLst>
              <a:gd name="adj" fmla="val 2210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601450" y="4264223"/>
            <a:ext cx="5684329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Prolonged training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52500" y="4896594"/>
            <a:ext cx="4120515" cy="1074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mixture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5181600" y="4896594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410200" y="5068044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Mathematics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1372850" y="4896594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601450" y="5068044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Math, code, STEM, logic puzzles, instruction following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2500" y="6047036"/>
            <a:ext cx="4120515" cy="7276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Exploration and regularization</a:t>
            </a:r>
            <a:endParaRPr lang="en-US" sz="2250" dirty="0"/>
          </a:p>
        </p:txBody>
      </p:sp>
      <p:sp>
        <p:nvSpPr>
          <p:cNvPr id="23" name="Shape 21"/>
          <p:cNvSpPr/>
          <p:nvPr/>
        </p:nvSpPr>
        <p:spPr>
          <a:xfrm>
            <a:off x="5181600" y="6047036"/>
            <a:ext cx="5962650" cy="689521"/>
          </a:xfrm>
          <a:prstGeom prst="roundRect">
            <a:avLst>
              <a:gd name="adj" fmla="val 2210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410200" y="6218486"/>
            <a:ext cx="5684329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GRPO setup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11372850" y="6047036"/>
            <a:ext cx="5962650" cy="689521"/>
          </a:xfrm>
          <a:prstGeom prst="roundRect">
            <a:avLst>
              <a:gd name="adj" fmla="val 22102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601450" y="6218486"/>
            <a:ext cx="5684329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 control and periodic reference-policy resets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952500" y="6850856"/>
            <a:ext cx="4120515" cy="10742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coverage</a:t>
            </a:r>
            <a:endParaRPr lang="en-US" sz="2250" dirty="0"/>
          </a:p>
        </p:txBody>
      </p:sp>
      <p:sp>
        <p:nvSpPr>
          <p:cNvPr id="28" name="Shape 26"/>
          <p:cNvSpPr/>
          <p:nvPr/>
        </p:nvSpPr>
        <p:spPr>
          <a:xfrm>
            <a:off x="5181600" y="6850856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410200" y="7022306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pass@256 below the base model</a:t>
            </a:r>
            <a:endParaRPr lang="en-US" sz="2100" dirty="0"/>
          </a:p>
        </p:txBody>
      </p:sp>
      <p:sp>
        <p:nvSpPr>
          <p:cNvPr id="30" name="Shape 28"/>
          <p:cNvSpPr/>
          <p:nvPr/>
        </p:nvSpPr>
        <p:spPr>
          <a:xfrm>
            <a:off x="11372850" y="6850856"/>
            <a:ext cx="5962650" cy="1036141"/>
          </a:xfrm>
          <a:prstGeom prst="roundRect">
            <a:avLst>
              <a:gd name="adj" fmla="val 14708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1601450" y="7022306"/>
            <a:ext cx="5684329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Improved pass@k coverage over its start on many tasks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952500" y="8077498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starting points, durations, data, and controls: not a matched refutation.</a:t>
            </a:r>
            <a:endParaRPr lang="en-US" sz="2100" dirty="0"/>
          </a:p>
        </p:txBody>
      </p:sp>
      <p:sp>
        <p:nvSpPr>
          <p:cNvPr id="33" name="Shape 31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52500" y="9734550"/>
            <a:ext cx="931040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2025, arXiv:2504.13837v5 · Liu et al., 2025 · ProRL, arXiv:2505.24864v1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800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14235398" cy="1395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B13 · ProcessBench: correct answers, flawed steps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5154275" y="1843385"/>
            <a:ext cx="2181225" cy="447675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363825" y="1919585"/>
            <a:ext cx="1838325" cy="33337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525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2001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4478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6954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9431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1907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4384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6860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29337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1813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4290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766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9243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1719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4196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6672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9149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1625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54102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6578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9055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1531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4008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6484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8961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9525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12001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14478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16954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19431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21907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24384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26860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29337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31813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34290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36766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39243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41719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4196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6672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49149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1625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54102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56578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59055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61531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64008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66484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68961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9525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12001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14478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16954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19431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21907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24384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26860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29337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31813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34290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36766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39243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Shape 67"/>
          <p:cNvSpPr/>
          <p:nvPr/>
        </p:nvSpPr>
        <p:spPr>
          <a:xfrm>
            <a:off x="41719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Shape 68"/>
          <p:cNvSpPr/>
          <p:nvPr/>
        </p:nvSpPr>
        <p:spPr>
          <a:xfrm>
            <a:off x="44196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" name="Shape 69"/>
          <p:cNvSpPr/>
          <p:nvPr/>
        </p:nvSpPr>
        <p:spPr>
          <a:xfrm>
            <a:off x="46672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Shape 70"/>
          <p:cNvSpPr/>
          <p:nvPr/>
        </p:nvSpPr>
        <p:spPr>
          <a:xfrm>
            <a:off x="49149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51625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54102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Shape 73"/>
          <p:cNvSpPr/>
          <p:nvPr/>
        </p:nvSpPr>
        <p:spPr>
          <a:xfrm>
            <a:off x="56578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Shape 74"/>
          <p:cNvSpPr/>
          <p:nvPr/>
        </p:nvSpPr>
        <p:spPr>
          <a:xfrm>
            <a:off x="59055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61531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Shape 76"/>
          <p:cNvSpPr/>
          <p:nvPr/>
        </p:nvSpPr>
        <p:spPr>
          <a:xfrm>
            <a:off x="64008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Shape 77"/>
          <p:cNvSpPr/>
          <p:nvPr/>
        </p:nvSpPr>
        <p:spPr>
          <a:xfrm>
            <a:off x="66484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8"/>
          <p:cNvSpPr/>
          <p:nvPr/>
        </p:nvSpPr>
        <p:spPr>
          <a:xfrm>
            <a:off x="68961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Shape 79"/>
          <p:cNvSpPr/>
          <p:nvPr/>
        </p:nvSpPr>
        <p:spPr>
          <a:xfrm>
            <a:off x="9525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Shape 80"/>
          <p:cNvSpPr/>
          <p:nvPr/>
        </p:nvSpPr>
        <p:spPr>
          <a:xfrm>
            <a:off x="12001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Shape 81"/>
          <p:cNvSpPr/>
          <p:nvPr/>
        </p:nvSpPr>
        <p:spPr>
          <a:xfrm>
            <a:off x="14478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Shape 82"/>
          <p:cNvSpPr/>
          <p:nvPr/>
        </p:nvSpPr>
        <p:spPr>
          <a:xfrm>
            <a:off x="16954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19431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>
            <a:off x="21907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7" name="Shape 85"/>
          <p:cNvSpPr/>
          <p:nvPr/>
        </p:nvSpPr>
        <p:spPr>
          <a:xfrm>
            <a:off x="24384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26860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29337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0" name="Shape 88"/>
          <p:cNvSpPr/>
          <p:nvPr/>
        </p:nvSpPr>
        <p:spPr>
          <a:xfrm>
            <a:off x="31813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34290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36766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39243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41719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44196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46672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49149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51625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9" name="Shape 97"/>
          <p:cNvSpPr/>
          <p:nvPr/>
        </p:nvSpPr>
        <p:spPr>
          <a:xfrm>
            <a:off x="54102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0" name="Shape 98"/>
          <p:cNvSpPr/>
          <p:nvPr/>
        </p:nvSpPr>
        <p:spPr>
          <a:xfrm>
            <a:off x="56578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1" name="Shape 99"/>
          <p:cNvSpPr/>
          <p:nvPr/>
        </p:nvSpPr>
        <p:spPr>
          <a:xfrm>
            <a:off x="59055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2" name="Shape 100"/>
          <p:cNvSpPr/>
          <p:nvPr/>
        </p:nvSpPr>
        <p:spPr>
          <a:xfrm>
            <a:off x="61531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3" name="Shape 101"/>
          <p:cNvSpPr/>
          <p:nvPr/>
        </p:nvSpPr>
        <p:spPr>
          <a:xfrm>
            <a:off x="64008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4" name="Shape 102"/>
          <p:cNvSpPr/>
          <p:nvPr/>
        </p:nvSpPr>
        <p:spPr>
          <a:xfrm>
            <a:off x="66484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5" name="Shape 103"/>
          <p:cNvSpPr/>
          <p:nvPr/>
        </p:nvSpPr>
        <p:spPr>
          <a:xfrm>
            <a:off x="68961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6" name="Shape 104"/>
          <p:cNvSpPr/>
          <p:nvPr/>
        </p:nvSpPr>
        <p:spPr>
          <a:xfrm>
            <a:off x="9525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7" name="Shape 105"/>
          <p:cNvSpPr/>
          <p:nvPr/>
        </p:nvSpPr>
        <p:spPr>
          <a:xfrm>
            <a:off x="12001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8" name="Shape 106"/>
          <p:cNvSpPr/>
          <p:nvPr/>
        </p:nvSpPr>
        <p:spPr>
          <a:xfrm>
            <a:off x="14478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9" name="Shape 107"/>
          <p:cNvSpPr/>
          <p:nvPr/>
        </p:nvSpPr>
        <p:spPr>
          <a:xfrm>
            <a:off x="16954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0" name="Shape 108"/>
          <p:cNvSpPr/>
          <p:nvPr/>
        </p:nvSpPr>
        <p:spPr>
          <a:xfrm>
            <a:off x="19431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1" name="Shape 109"/>
          <p:cNvSpPr/>
          <p:nvPr/>
        </p:nvSpPr>
        <p:spPr>
          <a:xfrm>
            <a:off x="21907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2" name="Shape 110"/>
          <p:cNvSpPr/>
          <p:nvPr/>
        </p:nvSpPr>
        <p:spPr>
          <a:xfrm>
            <a:off x="24384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3" name="Shape 111"/>
          <p:cNvSpPr/>
          <p:nvPr/>
        </p:nvSpPr>
        <p:spPr>
          <a:xfrm>
            <a:off x="26860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4" name="Shape 112"/>
          <p:cNvSpPr/>
          <p:nvPr/>
        </p:nvSpPr>
        <p:spPr>
          <a:xfrm>
            <a:off x="29337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5" name="Shape 113"/>
          <p:cNvSpPr/>
          <p:nvPr/>
        </p:nvSpPr>
        <p:spPr>
          <a:xfrm>
            <a:off x="31813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6" name="Shape 114"/>
          <p:cNvSpPr/>
          <p:nvPr/>
        </p:nvSpPr>
        <p:spPr>
          <a:xfrm>
            <a:off x="34290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7" name="Shape 115"/>
          <p:cNvSpPr/>
          <p:nvPr/>
        </p:nvSpPr>
        <p:spPr>
          <a:xfrm>
            <a:off x="36766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8" name="Shape 116"/>
          <p:cNvSpPr/>
          <p:nvPr/>
        </p:nvSpPr>
        <p:spPr>
          <a:xfrm>
            <a:off x="39243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9" name="Shape 117"/>
          <p:cNvSpPr/>
          <p:nvPr/>
        </p:nvSpPr>
        <p:spPr>
          <a:xfrm>
            <a:off x="41719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0" name="Shape 118"/>
          <p:cNvSpPr/>
          <p:nvPr/>
        </p:nvSpPr>
        <p:spPr>
          <a:xfrm>
            <a:off x="44196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1" name="Shape 119"/>
          <p:cNvSpPr/>
          <p:nvPr/>
        </p:nvSpPr>
        <p:spPr>
          <a:xfrm>
            <a:off x="46672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2" name="Shape 120"/>
          <p:cNvSpPr/>
          <p:nvPr/>
        </p:nvSpPr>
        <p:spPr>
          <a:xfrm>
            <a:off x="49149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3" name="Shape 121"/>
          <p:cNvSpPr/>
          <p:nvPr/>
        </p:nvSpPr>
        <p:spPr>
          <a:xfrm>
            <a:off x="51625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4" name="Shape 122"/>
          <p:cNvSpPr/>
          <p:nvPr/>
        </p:nvSpPr>
        <p:spPr>
          <a:xfrm>
            <a:off x="54102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5" name="Shape 123"/>
          <p:cNvSpPr/>
          <p:nvPr/>
        </p:nvSpPr>
        <p:spPr>
          <a:xfrm>
            <a:off x="56578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6" name="Shape 124"/>
          <p:cNvSpPr/>
          <p:nvPr/>
        </p:nvSpPr>
        <p:spPr>
          <a:xfrm>
            <a:off x="59055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7" name="Shape 125"/>
          <p:cNvSpPr/>
          <p:nvPr/>
        </p:nvSpPr>
        <p:spPr>
          <a:xfrm>
            <a:off x="61531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8" name="Shape 126"/>
          <p:cNvSpPr/>
          <p:nvPr/>
        </p:nvSpPr>
        <p:spPr>
          <a:xfrm>
            <a:off x="64008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9" name="Shape 127"/>
          <p:cNvSpPr/>
          <p:nvPr/>
        </p:nvSpPr>
        <p:spPr>
          <a:xfrm>
            <a:off x="66484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0" name="Shape 128"/>
          <p:cNvSpPr/>
          <p:nvPr/>
        </p:nvSpPr>
        <p:spPr>
          <a:xfrm>
            <a:off x="68961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1" name="Shape 129"/>
          <p:cNvSpPr/>
          <p:nvPr/>
        </p:nvSpPr>
        <p:spPr>
          <a:xfrm>
            <a:off x="9525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2" name="Shape 130"/>
          <p:cNvSpPr/>
          <p:nvPr/>
        </p:nvSpPr>
        <p:spPr>
          <a:xfrm>
            <a:off x="12001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3" name="Shape 131"/>
          <p:cNvSpPr/>
          <p:nvPr/>
        </p:nvSpPr>
        <p:spPr>
          <a:xfrm>
            <a:off x="14478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4" name="Shape 132"/>
          <p:cNvSpPr/>
          <p:nvPr/>
        </p:nvSpPr>
        <p:spPr>
          <a:xfrm>
            <a:off x="16954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5" name="Shape 133"/>
          <p:cNvSpPr/>
          <p:nvPr/>
        </p:nvSpPr>
        <p:spPr>
          <a:xfrm>
            <a:off x="19431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6" name="Shape 134"/>
          <p:cNvSpPr/>
          <p:nvPr/>
        </p:nvSpPr>
        <p:spPr>
          <a:xfrm>
            <a:off x="21907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7" name="Shape 135"/>
          <p:cNvSpPr/>
          <p:nvPr/>
        </p:nvSpPr>
        <p:spPr>
          <a:xfrm>
            <a:off x="24384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8" name="Shape 136"/>
          <p:cNvSpPr/>
          <p:nvPr/>
        </p:nvSpPr>
        <p:spPr>
          <a:xfrm>
            <a:off x="26860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9" name="Shape 137"/>
          <p:cNvSpPr/>
          <p:nvPr/>
        </p:nvSpPr>
        <p:spPr>
          <a:xfrm>
            <a:off x="29337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0" name="Shape 138"/>
          <p:cNvSpPr/>
          <p:nvPr/>
        </p:nvSpPr>
        <p:spPr>
          <a:xfrm>
            <a:off x="31813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1" name="Shape 139"/>
          <p:cNvSpPr/>
          <p:nvPr/>
        </p:nvSpPr>
        <p:spPr>
          <a:xfrm>
            <a:off x="34290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2" name="Shape 140"/>
          <p:cNvSpPr/>
          <p:nvPr/>
        </p:nvSpPr>
        <p:spPr>
          <a:xfrm>
            <a:off x="36766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3" name="Shape 141"/>
          <p:cNvSpPr/>
          <p:nvPr/>
        </p:nvSpPr>
        <p:spPr>
          <a:xfrm>
            <a:off x="39243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4" name="Shape 142"/>
          <p:cNvSpPr/>
          <p:nvPr/>
        </p:nvSpPr>
        <p:spPr>
          <a:xfrm>
            <a:off x="41719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5" name="Shape 143"/>
          <p:cNvSpPr/>
          <p:nvPr/>
        </p:nvSpPr>
        <p:spPr>
          <a:xfrm>
            <a:off x="44196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6" name="Shape 144"/>
          <p:cNvSpPr/>
          <p:nvPr/>
        </p:nvSpPr>
        <p:spPr>
          <a:xfrm>
            <a:off x="46672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7" name="Shape 145"/>
          <p:cNvSpPr/>
          <p:nvPr/>
        </p:nvSpPr>
        <p:spPr>
          <a:xfrm>
            <a:off x="49149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8" name="Shape 146"/>
          <p:cNvSpPr/>
          <p:nvPr/>
        </p:nvSpPr>
        <p:spPr>
          <a:xfrm>
            <a:off x="51625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9" name="Shape 147"/>
          <p:cNvSpPr/>
          <p:nvPr/>
        </p:nvSpPr>
        <p:spPr>
          <a:xfrm>
            <a:off x="54102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0" name="Shape 148"/>
          <p:cNvSpPr/>
          <p:nvPr/>
        </p:nvSpPr>
        <p:spPr>
          <a:xfrm>
            <a:off x="56578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1" name="Shape 149"/>
          <p:cNvSpPr/>
          <p:nvPr/>
        </p:nvSpPr>
        <p:spPr>
          <a:xfrm>
            <a:off x="59055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2" name="Shape 150"/>
          <p:cNvSpPr/>
          <p:nvPr/>
        </p:nvSpPr>
        <p:spPr>
          <a:xfrm>
            <a:off x="61531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3" name="Shape 151"/>
          <p:cNvSpPr/>
          <p:nvPr/>
        </p:nvSpPr>
        <p:spPr>
          <a:xfrm>
            <a:off x="64008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4" name="Shape 152"/>
          <p:cNvSpPr/>
          <p:nvPr/>
        </p:nvSpPr>
        <p:spPr>
          <a:xfrm>
            <a:off x="66484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5" name="Shape 153"/>
          <p:cNvSpPr/>
          <p:nvPr/>
        </p:nvSpPr>
        <p:spPr>
          <a:xfrm>
            <a:off x="68961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6" name="Shape 154"/>
          <p:cNvSpPr/>
          <p:nvPr/>
        </p:nvSpPr>
        <p:spPr>
          <a:xfrm>
            <a:off x="9525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7" name="Shape 155"/>
          <p:cNvSpPr/>
          <p:nvPr/>
        </p:nvSpPr>
        <p:spPr>
          <a:xfrm>
            <a:off x="12001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8" name="Shape 156"/>
          <p:cNvSpPr/>
          <p:nvPr/>
        </p:nvSpPr>
        <p:spPr>
          <a:xfrm>
            <a:off x="14478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9" name="Shape 157"/>
          <p:cNvSpPr/>
          <p:nvPr/>
        </p:nvSpPr>
        <p:spPr>
          <a:xfrm>
            <a:off x="16954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0" name="Shape 158"/>
          <p:cNvSpPr/>
          <p:nvPr/>
        </p:nvSpPr>
        <p:spPr>
          <a:xfrm>
            <a:off x="19431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1" name="Shape 159"/>
          <p:cNvSpPr/>
          <p:nvPr/>
        </p:nvSpPr>
        <p:spPr>
          <a:xfrm>
            <a:off x="21907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2" name="Shape 160"/>
          <p:cNvSpPr/>
          <p:nvPr/>
        </p:nvSpPr>
        <p:spPr>
          <a:xfrm>
            <a:off x="24384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3" name="Shape 161"/>
          <p:cNvSpPr/>
          <p:nvPr/>
        </p:nvSpPr>
        <p:spPr>
          <a:xfrm>
            <a:off x="26860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4" name="Shape 162"/>
          <p:cNvSpPr/>
          <p:nvPr/>
        </p:nvSpPr>
        <p:spPr>
          <a:xfrm>
            <a:off x="29337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5" name="Shape 163"/>
          <p:cNvSpPr/>
          <p:nvPr/>
        </p:nvSpPr>
        <p:spPr>
          <a:xfrm>
            <a:off x="31813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6" name="Shape 164"/>
          <p:cNvSpPr/>
          <p:nvPr/>
        </p:nvSpPr>
        <p:spPr>
          <a:xfrm>
            <a:off x="34290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7" name="Shape 165"/>
          <p:cNvSpPr/>
          <p:nvPr/>
        </p:nvSpPr>
        <p:spPr>
          <a:xfrm>
            <a:off x="36766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8" name="Shape 166"/>
          <p:cNvSpPr/>
          <p:nvPr/>
        </p:nvSpPr>
        <p:spPr>
          <a:xfrm>
            <a:off x="39243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9" name="Shape 167"/>
          <p:cNvSpPr/>
          <p:nvPr/>
        </p:nvSpPr>
        <p:spPr>
          <a:xfrm>
            <a:off x="41719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0" name="Shape 168"/>
          <p:cNvSpPr/>
          <p:nvPr/>
        </p:nvSpPr>
        <p:spPr>
          <a:xfrm>
            <a:off x="44196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1" name="Shape 169"/>
          <p:cNvSpPr/>
          <p:nvPr/>
        </p:nvSpPr>
        <p:spPr>
          <a:xfrm>
            <a:off x="46672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2" name="Shape 170"/>
          <p:cNvSpPr/>
          <p:nvPr/>
        </p:nvSpPr>
        <p:spPr>
          <a:xfrm>
            <a:off x="49149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3" name="Shape 171"/>
          <p:cNvSpPr/>
          <p:nvPr/>
        </p:nvSpPr>
        <p:spPr>
          <a:xfrm>
            <a:off x="51625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4" name="Shape 172"/>
          <p:cNvSpPr/>
          <p:nvPr/>
        </p:nvSpPr>
        <p:spPr>
          <a:xfrm>
            <a:off x="54102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5" name="Shape 173"/>
          <p:cNvSpPr/>
          <p:nvPr/>
        </p:nvSpPr>
        <p:spPr>
          <a:xfrm>
            <a:off x="56578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6" name="Shape 174"/>
          <p:cNvSpPr/>
          <p:nvPr/>
        </p:nvSpPr>
        <p:spPr>
          <a:xfrm>
            <a:off x="59055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7" name="Shape 175"/>
          <p:cNvSpPr/>
          <p:nvPr/>
        </p:nvSpPr>
        <p:spPr>
          <a:xfrm>
            <a:off x="61531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8" name="Shape 176"/>
          <p:cNvSpPr/>
          <p:nvPr/>
        </p:nvSpPr>
        <p:spPr>
          <a:xfrm>
            <a:off x="64008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9" name="Shape 177"/>
          <p:cNvSpPr/>
          <p:nvPr/>
        </p:nvSpPr>
        <p:spPr>
          <a:xfrm>
            <a:off x="66484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0" name="Shape 178"/>
          <p:cNvSpPr/>
          <p:nvPr/>
        </p:nvSpPr>
        <p:spPr>
          <a:xfrm>
            <a:off x="68961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1" name="Shape 179"/>
          <p:cNvSpPr/>
          <p:nvPr/>
        </p:nvSpPr>
        <p:spPr>
          <a:xfrm>
            <a:off x="9525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2" name="Shape 180"/>
          <p:cNvSpPr/>
          <p:nvPr/>
        </p:nvSpPr>
        <p:spPr>
          <a:xfrm>
            <a:off x="12001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3" name="Shape 181"/>
          <p:cNvSpPr/>
          <p:nvPr/>
        </p:nvSpPr>
        <p:spPr>
          <a:xfrm>
            <a:off x="14478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4" name="Shape 182"/>
          <p:cNvSpPr/>
          <p:nvPr/>
        </p:nvSpPr>
        <p:spPr>
          <a:xfrm>
            <a:off x="16954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5" name="Shape 183"/>
          <p:cNvSpPr/>
          <p:nvPr/>
        </p:nvSpPr>
        <p:spPr>
          <a:xfrm>
            <a:off x="19431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6" name="Shape 184"/>
          <p:cNvSpPr/>
          <p:nvPr/>
        </p:nvSpPr>
        <p:spPr>
          <a:xfrm>
            <a:off x="21907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7" name="Shape 185"/>
          <p:cNvSpPr/>
          <p:nvPr/>
        </p:nvSpPr>
        <p:spPr>
          <a:xfrm>
            <a:off x="24384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8" name="Shape 186"/>
          <p:cNvSpPr/>
          <p:nvPr/>
        </p:nvSpPr>
        <p:spPr>
          <a:xfrm>
            <a:off x="26860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9" name="Shape 187"/>
          <p:cNvSpPr/>
          <p:nvPr/>
        </p:nvSpPr>
        <p:spPr>
          <a:xfrm>
            <a:off x="29337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0" name="Shape 188"/>
          <p:cNvSpPr/>
          <p:nvPr/>
        </p:nvSpPr>
        <p:spPr>
          <a:xfrm>
            <a:off x="31813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1" name="Shape 189"/>
          <p:cNvSpPr/>
          <p:nvPr/>
        </p:nvSpPr>
        <p:spPr>
          <a:xfrm>
            <a:off x="34290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2" name="Shape 190"/>
          <p:cNvSpPr/>
          <p:nvPr/>
        </p:nvSpPr>
        <p:spPr>
          <a:xfrm>
            <a:off x="36766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3" name="Shape 191"/>
          <p:cNvSpPr/>
          <p:nvPr/>
        </p:nvSpPr>
        <p:spPr>
          <a:xfrm>
            <a:off x="39243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4" name="Shape 192"/>
          <p:cNvSpPr/>
          <p:nvPr/>
        </p:nvSpPr>
        <p:spPr>
          <a:xfrm>
            <a:off x="41719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5" name="Shape 193"/>
          <p:cNvSpPr/>
          <p:nvPr/>
        </p:nvSpPr>
        <p:spPr>
          <a:xfrm>
            <a:off x="44196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6" name="Shape 194"/>
          <p:cNvSpPr/>
          <p:nvPr/>
        </p:nvSpPr>
        <p:spPr>
          <a:xfrm>
            <a:off x="46672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7" name="Shape 195"/>
          <p:cNvSpPr/>
          <p:nvPr/>
        </p:nvSpPr>
        <p:spPr>
          <a:xfrm>
            <a:off x="49149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8" name="Shape 196"/>
          <p:cNvSpPr/>
          <p:nvPr/>
        </p:nvSpPr>
        <p:spPr>
          <a:xfrm>
            <a:off x="51625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9" name="Shape 197"/>
          <p:cNvSpPr/>
          <p:nvPr/>
        </p:nvSpPr>
        <p:spPr>
          <a:xfrm>
            <a:off x="54102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0" name="Shape 198"/>
          <p:cNvSpPr/>
          <p:nvPr/>
        </p:nvSpPr>
        <p:spPr>
          <a:xfrm>
            <a:off x="56578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1" name="Shape 199"/>
          <p:cNvSpPr/>
          <p:nvPr/>
        </p:nvSpPr>
        <p:spPr>
          <a:xfrm>
            <a:off x="59055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2" name="Shape 200"/>
          <p:cNvSpPr/>
          <p:nvPr/>
        </p:nvSpPr>
        <p:spPr>
          <a:xfrm>
            <a:off x="61531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3" name="Shape 201"/>
          <p:cNvSpPr/>
          <p:nvPr/>
        </p:nvSpPr>
        <p:spPr>
          <a:xfrm>
            <a:off x="64008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4" name="Shape 202"/>
          <p:cNvSpPr/>
          <p:nvPr/>
        </p:nvSpPr>
        <p:spPr>
          <a:xfrm>
            <a:off x="66484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5" name="Shape 203"/>
          <p:cNvSpPr/>
          <p:nvPr/>
        </p:nvSpPr>
        <p:spPr>
          <a:xfrm>
            <a:off x="68961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6" name="Shape 204"/>
          <p:cNvSpPr/>
          <p:nvPr/>
        </p:nvSpPr>
        <p:spPr>
          <a:xfrm>
            <a:off x="9525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7" name="Shape 205"/>
          <p:cNvSpPr/>
          <p:nvPr/>
        </p:nvSpPr>
        <p:spPr>
          <a:xfrm>
            <a:off x="12001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8" name="Shape 206"/>
          <p:cNvSpPr/>
          <p:nvPr/>
        </p:nvSpPr>
        <p:spPr>
          <a:xfrm>
            <a:off x="14478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9" name="Shape 207"/>
          <p:cNvSpPr/>
          <p:nvPr/>
        </p:nvSpPr>
        <p:spPr>
          <a:xfrm>
            <a:off x="16954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0" name="Shape 208"/>
          <p:cNvSpPr/>
          <p:nvPr/>
        </p:nvSpPr>
        <p:spPr>
          <a:xfrm>
            <a:off x="19431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1" name="Shape 209"/>
          <p:cNvSpPr/>
          <p:nvPr/>
        </p:nvSpPr>
        <p:spPr>
          <a:xfrm>
            <a:off x="21907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2" name="Shape 210"/>
          <p:cNvSpPr/>
          <p:nvPr/>
        </p:nvSpPr>
        <p:spPr>
          <a:xfrm>
            <a:off x="24384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3" name="Shape 211"/>
          <p:cNvSpPr/>
          <p:nvPr/>
        </p:nvSpPr>
        <p:spPr>
          <a:xfrm>
            <a:off x="26860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4" name="Shape 212"/>
          <p:cNvSpPr/>
          <p:nvPr/>
        </p:nvSpPr>
        <p:spPr>
          <a:xfrm>
            <a:off x="29337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5" name="Shape 213"/>
          <p:cNvSpPr/>
          <p:nvPr/>
        </p:nvSpPr>
        <p:spPr>
          <a:xfrm>
            <a:off x="31813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6" name="Shape 214"/>
          <p:cNvSpPr/>
          <p:nvPr/>
        </p:nvSpPr>
        <p:spPr>
          <a:xfrm>
            <a:off x="34290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7" name="Shape 215"/>
          <p:cNvSpPr/>
          <p:nvPr/>
        </p:nvSpPr>
        <p:spPr>
          <a:xfrm>
            <a:off x="36766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8" name="Shape 216"/>
          <p:cNvSpPr/>
          <p:nvPr/>
        </p:nvSpPr>
        <p:spPr>
          <a:xfrm>
            <a:off x="39243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9" name="Shape 217"/>
          <p:cNvSpPr/>
          <p:nvPr/>
        </p:nvSpPr>
        <p:spPr>
          <a:xfrm>
            <a:off x="41719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0" name="Shape 218"/>
          <p:cNvSpPr/>
          <p:nvPr/>
        </p:nvSpPr>
        <p:spPr>
          <a:xfrm>
            <a:off x="44196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1" name="Shape 219"/>
          <p:cNvSpPr/>
          <p:nvPr/>
        </p:nvSpPr>
        <p:spPr>
          <a:xfrm>
            <a:off x="46672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2" name="Shape 220"/>
          <p:cNvSpPr/>
          <p:nvPr/>
        </p:nvSpPr>
        <p:spPr>
          <a:xfrm>
            <a:off x="49149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3" name="Shape 221"/>
          <p:cNvSpPr/>
          <p:nvPr/>
        </p:nvSpPr>
        <p:spPr>
          <a:xfrm>
            <a:off x="51625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4" name="Shape 222"/>
          <p:cNvSpPr/>
          <p:nvPr/>
        </p:nvSpPr>
        <p:spPr>
          <a:xfrm>
            <a:off x="54102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5" name="Shape 223"/>
          <p:cNvSpPr/>
          <p:nvPr/>
        </p:nvSpPr>
        <p:spPr>
          <a:xfrm>
            <a:off x="56578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6" name="Shape 224"/>
          <p:cNvSpPr/>
          <p:nvPr/>
        </p:nvSpPr>
        <p:spPr>
          <a:xfrm>
            <a:off x="59055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7" name="Shape 225"/>
          <p:cNvSpPr/>
          <p:nvPr/>
        </p:nvSpPr>
        <p:spPr>
          <a:xfrm>
            <a:off x="61531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8" name="Shape 226"/>
          <p:cNvSpPr/>
          <p:nvPr/>
        </p:nvSpPr>
        <p:spPr>
          <a:xfrm>
            <a:off x="64008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9" name="Shape 227"/>
          <p:cNvSpPr/>
          <p:nvPr/>
        </p:nvSpPr>
        <p:spPr>
          <a:xfrm>
            <a:off x="66484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0" name="Shape 228"/>
          <p:cNvSpPr/>
          <p:nvPr/>
        </p:nvSpPr>
        <p:spPr>
          <a:xfrm>
            <a:off x="68961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1" name="Shape 229"/>
          <p:cNvSpPr/>
          <p:nvPr/>
        </p:nvSpPr>
        <p:spPr>
          <a:xfrm>
            <a:off x="9525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2" name="Shape 230"/>
          <p:cNvSpPr/>
          <p:nvPr/>
        </p:nvSpPr>
        <p:spPr>
          <a:xfrm>
            <a:off x="12001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3" name="Shape 231"/>
          <p:cNvSpPr/>
          <p:nvPr/>
        </p:nvSpPr>
        <p:spPr>
          <a:xfrm>
            <a:off x="14478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4" name="Shape 232"/>
          <p:cNvSpPr/>
          <p:nvPr/>
        </p:nvSpPr>
        <p:spPr>
          <a:xfrm>
            <a:off x="16954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5" name="Shape 233"/>
          <p:cNvSpPr/>
          <p:nvPr/>
        </p:nvSpPr>
        <p:spPr>
          <a:xfrm>
            <a:off x="19431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6" name="Shape 234"/>
          <p:cNvSpPr/>
          <p:nvPr/>
        </p:nvSpPr>
        <p:spPr>
          <a:xfrm>
            <a:off x="21907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7" name="Shape 235"/>
          <p:cNvSpPr/>
          <p:nvPr/>
        </p:nvSpPr>
        <p:spPr>
          <a:xfrm>
            <a:off x="24384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8" name="Shape 236"/>
          <p:cNvSpPr/>
          <p:nvPr/>
        </p:nvSpPr>
        <p:spPr>
          <a:xfrm>
            <a:off x="26860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9" name="Shape 237"/>
          <p:cNvSpPr/>
          <p:nvPr/>
        </p:nvSpPr>
        <p:spPr>
          <a:xfrm>
            <a:off x="29337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0" name="Shape 238"/>
          <p:cNvSpPr/>
          <p:nvPr/>
        </p:nvSpPr>
        <p:spPr>
          <a:xfrm>
            <a:off x="31813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1" name="Shape 239"/>
          <p:cNvSpPr/>
          <p:nvPr/>
        </p:nvSpPr>
        <p:spPr>
          <a:xfrm>
            <a:off x="34290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2" name="Shape 240"/>
          <p:cNvSpPr/>
          <p:nvPr/>
        </p:nvSpPr>
        <p:spPr>
          <a:xfrm>
            <a:off x="36766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3" name="Shape 241"/>
          <p:cNvSpPr/>
          <p:nvPr/>
        </p:nvSpPr>
        <p:spPr>
          <a:xfrm>
            <a:off x="39243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4" name="Shape 242"/>
          <p:cNvSpPr/>
          <p:nvPr/>
        </p:nvSpPr>
        <p:spPr>
          <a:xfrm>
            <a:off x="41719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5" name="Shape 243"/>
          <p:cNvSpPr/>
          <p:nvPr/>
        </p:nvSpPr>
        <p:spPr>
          <a:xfrm>
            <a:off x="44196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6" name="Shape 244"/>
          <p:cNvSpPr/>
          <p:nvPr/>
        </p:nvSpPr>
        <p:spPr>
          <a:xfrm>
            <a:off x="46672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7" name="Shape 245"/>
          <p:cNvSpPr/>
          <p:nvPr/>
        </p:nvSpPr>
        <p:spPr>
          <a:xfrm>
            <a:off x="49149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8" name="Shape 246"/>
          <p:cNvSpPr/>
          <p:nvPr/>
        </p:nvSpPr>
        <p:spPr>
          <a:xfrm>
            <a:off x="51625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9" name="Shape 247"/>
          <p:cNvSpPr/>
          <p:nvPr/>
        </p:nvSpPr>
        <p:spPr>
          <a:xfrm>
            <a:off x="54102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0" name="Shape 248"/>
          <p:cNvSpPr/>
          <p:nvPr/>
        </p:nvSpPr>
        <p:spPr>
          <a:xfrm>
            <a:off x="56578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1" name="Shape 249"/>
          <p:cNvSpPr/>
          <p:nvPr/>
        </p:nvSpPr>
        <p:spPr>
          <a:xfrm>
            <a:off x="59055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2" name="Shape 250"/>
          <p:cNvSpPr/>
          <p:nvPr/>
        </p:nvSpPr>
        <p:spPr>
          <a:xfrm>
            <a:off x="61531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3" name="Shape 251"/>
          <p:cNvSpPr/>
          <p:nvPr/>
        </p:nvSpPr>
        <p:spPr>
          <a:xfrm>
            <a:off x="64008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4" name="Shape 252"/>
          <p:cNvSpPr/>
          <p:nvPr/>
        </p:nvSpPr>
        <p:spPr>
          <a:xfrm>
            <a:off x="66484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5" name="Shape 253"/>
          <p:cNvSpPr/>
          <p:nvPr/>
        </p:nvSpPr>
        <p:spPr>
          <a:xfrm>
            <a:off x="68961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6" name="Shape 254"/>
          <p:cNvSpPr/>
          <p:nvPr/>
        </p:nvSpPr>
        <p:spPr>
          <a:xfrm>
            <a:off x="9525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7" name="Shape 255"/>
          <p:cNvSpPr/>
          <p:nvPr/>
        </p:nvSpPr>
        <p:spPr>
          <a:xfrm>
            <a:off x="12001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8" name="Shape 256"/>
          <p:cNvSpPr/>
          <p:nvPr/>
        </p:nvSpPr>
        <p:spPr>
          <a:xfrm>
            <a:off x="14478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9" name="Shape 257"/>
          <p:cNvSpPr/>
          <p:nvPr/>
        </p:nvSpPr>
        <p:spPr>
          <a:xfrm>
            <a:off x="16954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0" name="Shape 258"/>
          <p:cNvSpPr/>
          <p:nvPr/>
        </p:nvSpPr>
        <p:spPr>
          <a:xfrm>
            <a:off x="19431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1" name="Shape 259"/>
          <p:cNvSpPr/>
          <p:nvPr/>
        </p:nvSpPr>
        <p:spPr>
          <a:xfrm>
            <a:off x="21907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2" name="Shape 260"/>
          <p:cNvSpPr/>
          <p:nvPr/>
        </p:nvSpPr>
        <p:spPr>
          <a:xfrm>
            <a:off x="24384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3" name="Shape 261"/>
          <p:cNvSpPr/>
          <p:nvPr/>
        </p:nvSpPr>
        <p:spPr>
          <a:xfrm>
            <a:off x="26860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4" name="Shape 262"/>
          <p:cNvSpPr/>
          <p:nvPr/>
        </p:nvSpPr>
        <p:spPr>
          <a:xfrm>
            <a:off x="29337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5" name="Shape 263"/>
          <p:cNvSpPr/>
          <p:nvPr/>
        </p:nvSpPr>
        <p:spPr>
          <a:xfrm>
            <a:off x="31813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6" name="Shape 264"/>
          <p:cNvSpPr/>
          <p:nvPr/>
        </p:nvSpPr>
        <p:spPr>
          <a:xfrm>
            <a:off x="34290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7" name="Shape 265"/>
          <p:cNvSpPr/>
          <p:nvPr/>
        </p:nvSpPr>
        <p:spPr>
          <a:xfrm>
            <a:off x="36766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8" name="Shape 266"/>
          <p:cNvSpPr/>
          <p:nvPr/>
        </p:nvSpPr>
        <p:spPr>
          <a:xfrm>
            <a:off x="39243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9" name="Shape 267"/>
          <p:cNvSpPr/>
          <p:nvPr/>
        </p:nvSpPr>
        <p:spPr>
          <a:xfrm>
            <a:off x="41719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0" name="Shape 268"/>
          <p:cNvSpPr/>
          <p:nvPr/>
        </p:nvSpPr>
        <p:spPr>
          <a:xfrm>
            <a:off x="44196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1" name="Shape 269"/>
          <p:cNvSpPr/>
          <p:nvPr/>
        </p:nvSpPr>
        <p:spPr>
          <a:xfrm>
            <a:off x="46672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2" name="Shape 270"/>
          <p:cNvSpPr/>
          <p:nvPr/>
        </p:nvSpPr>
        <p:spPr>
          <a:xfrm>
            <a:off x="49149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3" name="Shape 271"/>
          <p:cNvSpPr/>
          <p:nvPr/>
        </p:nvSpPr>
        <p:spPr>
          <a:xfrm>
            <a:off x="51625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4" name="Shape 272"/>
          <p:cNvSpPr/>
          <p:nvPr/>
        </p:nvSpPr>
        <p:spPr>
          <a:xfrm>
            <a:off x="54102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5" name="Shape 273"/>
          <p:cNvSpPr/>
          <p:nvPr/>
        </p:nvSpPr>
        <p:spPr>
          <a:xfrm>
            <a:off x="56578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6" name="Shape 274"/>
          <p:cNvSpPr/>
          <p:nvPr/>
        </p:nvSpPr>
        <p:spPr>
          <a:xfrm>
            <a:off x="59055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7" name="Shape 275"/>
          <p:cNvSpPr/>
          <p:nvPr/>
        </p:nvSpPr>
        <p:spPr>
          <a:xfrm>
            <a:off x="61531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8" name="Shape 276"/>
          <p:cNvSpPr/>
          <p:nvPr/>
        </p:nvSpPr>
        <p:spPr>
          <a:xfrm>
            <a:off x="64008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9" name="Shape 277"/>
          <p:cNvSpPr/>
          <p:nvPr/>
        </p:nvSpPr>
        <p:spPr>
          <a:xfrm>
            <a:off x="66484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0" name="Shape 278"/>
          <p:cNvSpPr/>
          <p:nvPr/>
        </p:nvSpPr>
        <p:spPr>
          <a:xfrm>
            <a:off x="68961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1" name="Shape 279"/>
          <p:cNvSpPr/>
          <p:nvPr/>
        </p:nvSpPr>
        <p:spPr>
          <a:xfrm>
            <a:off x="9525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2" name="Shape 280"/>
          <p:cNvSpPr/>
          <p:nvPr/>
        </p:nvSpPr>
        <p:spPr>
          <a:xfrm>
            <a:off x="12001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3" name="Shape 281"/>
          <p:cNvSpPr/>
          <p:nvPr/>
        </p:nvSpPr>
        <p:spPr>
          <a:xfrm>
            <a:off x="14478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4" name="Shape 282"/>
          <p:cNvSpPr/>
          <p:nvPr/>
        </p:nvSpPr>
        <p:spPr>
          <a:xfrm>
            <a:off x="16954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5" name="Shape 283"/>
          <p:cNvSpPr/>
          <p:nvPr/>
        </p:nvSpPr>
        <p:spPr>
          <a:xfrm>
            <a:off x="19431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6" name="Shape 284"/>
          <p:cNvSpPr/>
          <p:nvPr/>
        </p:nvSpPr>
        <p:spPr>
          <a:xfrm>
            <a:off x="21907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7" name="Shape 285"/>
          <p:cNvSpPr/>
          <p:nvPr/>
        </p:nvSpPr>
        <p:spPr>
          <a:xfrm>
            <a:off x="24384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8" name="Shape 286"/>
          <p:cNvSpPr/>
          <p:nvPr/>
        </p:nvSpPr>
        <p:spPr>
          <a:xfrm>
            <a:off x="26860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9" name="Shape 287"/>
          <p:cNvSpPr/>
          <p:nvPr/>
        </p:nvSpPr>
        <p:spPr>
          <a:xfrm>
            <a:off x="29337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0" name="Shape 288"/>
          <p:cNvSpPr/>
          <p:nvPr/>
        </p:nvSpPr>
        <p:spPr>
          <a:xfrm>
            <a:off x="31813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1" name="Shape 289"/>
          <p:cNvSpPr/>
          <p:nvPr/>
        </p:nvSpPr>
        <p:spPr>
          <a:xfrm>
            <a:off x="34290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2" name="Shape 290"/>
          <p:cNvSpPr/>
          <p:nvPr/>
        </p:nvSpPr>
        <p:spPr>
          <a:xfrm>
            <a:off x="36766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3" name="Shape 291"/>
          <p:cNvSpPr/>
          <p:nvPr/>
        </p:nvSpPr>
        <p:spPr>
          <a:xfrm>
            <a:off x="39243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4" name="Shape 292"/>
          <p:cNvSpPr/>
          <p:nvPr/>
        </p:nvSpPr>
        <p:spPr>
          <a:xfrm>
            <a:off x="41719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5" name="Shape 293"/>
          <p:cNvSpPr/>
          <p:nvPr/>
        </p:nvSpPr>
        <p:spPr>
          <a:xfrm>
            <a:off x="44196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6" name="Shape 294"/>
          <p:cNvSpPr/>
          <p:nvPr/>
        </p:nvSpPr>
        <p:spPr>
          <a:xfrm>
            <a:off x="46672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7" name="Shape 295"/>
          <p:cNvSpPr/>
          <p:nvPr/>
        </p:nvSpPr>
        <p:spPr>
          <a:xfrm>
            <a:off x="49149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8" name="Shape 296"/>
          <p:cNvSpPr/>
          <p:nvPr/>
        </p:nvSpPr>
        <p:spPr>
          <a:xfrm>
            <a:off x="51625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9" name="Shape 297"/>
          <p:cNvSpPr/>
          <p:nvPr/>
        </p:nvSpPr>
        <p:spPr>
          <a:xfrm>
            <a:off x="54102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0" name="Shape 298"/>
          <p:cNvSpPr/>
          <p:nvPr/>
        </p:nvSpPr>
        <p:spPr>
          <a:xfrm>
            <a:off x="56578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1" name="Shape 299"/>
          <p:cNvSpPr/>
          <p:nvPr/>
        </p:nvSpPr>
        <p:spPr>
          <a:xfrm>
            <a:off x="59055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2" name="Shape 300"/>
          <p:cNvSpPr/>
          <p:nvPr/>
        </p:nvSpPr>
        <p:spPr>
          <a:xfrm>
            <a:off x="61531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3" name="Shape 301"/>
          <p:cNvSpPr/>
          <p:nvPr/>
        </p:nvSpPr>
        <p:spPr>
          <a:xfrm>
            <a:off x="64008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4" name="Shape 302"/>
          <p:cNvSpPr/>
          <p:nvPr/>
        </p:nvSpPr>
        <p:spPr>
          <a:xfrm>
            <a:off x="664845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5" name="Shape 303"/>
          <p:cNvSpPr/>
          <p:nvPr/>
        </p:nvSpPr>
        <p:spPr>
          <a:xfrm>
            <a:off x="6896100" y="61842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6" name="Shape 304"/>
          <p:cNvSpPr/>
          <p:nvPr/>
        </p:nvSpPr>
        <p:spPr>
          <a:xfrm>
            <a:off x="9525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7" name="Shape 305"/>
          <p:cNvSpPr/>
          <p:nvPr/>
        </p:nvSpPr>
        <p:spPr>
          <a:xfrm>
            <a:off x="12001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8" name="Shape 306"/>
          <p:cNvSpPr/>
          <p:nvPr/>
        </p:nvSpPr>
        <p:spPr>
          <a:xfrm>
            <a:off x="14478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9" name="Shape 307"/>
          <p:cNvSpPr/>
          <p:nvPr/>
        </p:nvSpPr>
        <p:spPr>
          <a:xfrm>
            <a:off x="16954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0" name="Shape 308"/>
          <p:cNvSpPr/>
          <p:nvPr/>
        </p:nvSpPr>
        <p:spPr>
          <a:xfrm>
            <a:off x="19431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1" name="Shape 309"/>
          <p:cNvSpPr/>
          <p:nvPr/>
        </p:nvSpPr>
        <p:spPr>
          <a:xfrm>
            <a:off x="21907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2" name="Shape 310"/>
          <p:cNvSpPr/>
          <p:nvPr/>
        </p:nvSpPr>
        <p:spPr>
          <a:xfrm>
            <a:off x="24384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3" name="Shape 311"/>
          <p:cNvSpPr/>
          <p:nvPr/>
        </p:nvSpPr>
        <p:spPr>
          <a:xfrm>
            <a:off x="26860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4" name="Shape 312"/>
          <p:cNvSpPr/>
          <p:nvPr/>
        </p:nvSpPr>
        <p:spPr>
          <a:xfrm>
            <a:off x="29337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5" name="Shape 313"/>
          <p:cNvSpPr/>
          <p:nvPr/>
        </p:nvSpPr>
        <p:spPr>
          <a:xfrm>
            <a:off x="31813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6" name="Shape 314"/>
          <p:cNvSpPr/>
          <p:nvPr/>
        </p:nvSpPr>
        <p:spPr>
          <a:xfrm>
            <a:off x="34290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7" name="Shape 315"/>
          <p:cNvSpPr/>
          <p:nvPr/>
        </p:nvSpPr>
        <p:spPr>
          <a:xfrm>
            <a:off x="36766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8" name="Shape 316"/>
          <p:cNvSpPr/>
          <p:nvPr/>
        </p:nvSpPr>
        <p:spPr>
          <a:xfrm>
            <a:off x="39243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9" name="Shape 317"/>
          <p:cNvSpPr/>
          <p:nvPr/>
        </p:nvSpPr>
        <p:spPr>
          <a:xfrm>
            <a:off x="41719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0" name="Shape 318"/>
          <p:cNvSpPr/>
          <p:nvPr/>
        </p:nvSpPr>
        <p:spPr>
          <a:xfrm>
            <a:off x="44196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1" name="Shape 319"/>
          <p:cNvSpPr/>
          <p:nvPr/>
        </p:nvSpPr>
        <p:spPr>
          <a:xfrm>
            <a:off x="46672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2" name="Shape 320"/>
          <p:cNvSpPr/>
          <p:nvPr/>
        </p:nvSpPr>
        <p:spPr>
          <a:xfrm>
            <a:off x="49149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3" name="Shape 321"/>
          <p:cNvSpPr/>
          <p:nvPr/>
        </p:nvSpPr>
        <p:spPr>
          <a:xfrm>
            <a:off x="51625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4" name="Shape 322"/>
          <p:cNvSpPr/>
          <p:nvPr/>
        </p:nvSpPr>
        <p:spPr>
          <a:xfrm>
            <a:off x="54102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5" name="Shape 323"/>
          <p:cNvSpPr/>
          <p:nvPr/>
        </p:nvSpPr>
        <p:spPr>
          <a:xfrm>
            <a:off x="56578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6" name="Shape 324"/>
          <p:cNvSpPr/>
          <p:nvPr/>
        </p:nvSpPr>
        <p:spPr>
          <a:xfrm>
            <a:off x="59055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7" name="Shape 325"/>
          <p:cNvSpPr/>
          <p:nvPr/>
        </p:nvSpPr>
        <p:spPr>
          <a:xfrm>
            <a:off x="61531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8" name="Shape 326"/>
          <p:cNvSpPr/>
          <p:nvPr/>
        </p:nvSpPr>
        <p:spPr>
          <a:xfrm>
            <a:off x="64008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9" name="Shape 327"/>
          <p:cNvSpPr/>
          <p:nvPr/>
        </p:nvSpPr>
        <p:spPr>
          <a:xfrm>
            <a:off x="664845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0" name="Shape 328"/>
          <p:cNvSpPr/>
          <p:nvPr/>
        </p:nvSpPr>
        <p:spPr>
          <a:xfrm>
            <a:off x="6896100" y="64319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1" name="Shape 329"/>
          <p:cNvSpPr/>
          <p:nvPr/>
        </p:nvSpPr>
        <p:spPr>
          <a:xfrm>
            <a:off x="9525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2" name="Shape 330"/>
          <p:cNvSpPr/>
          <p:nvPr/>
        </p:nvSpPr>
        <p:spPr>
          <a:xfrm>
            <a:off x="12001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3" name="Shape 331"/>
          <p:cNvSpPr/>
          <p:nvPr/>
        </p:nvSpPr>
        <p:spPr>
          <a:xfrm>
            <a:off x="14478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4" name="Shape 332"/>
          <p:cNvSpPr/>
          <p:nvPr/>
        </p:nvSpPr>
        <p:spPr>
          <a:xfrm>
            <a:off x="16954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5" name="Shape 333"/>
          <p:cNvSpPr/>
          <p:nvPr/>
        </p:nvSpPr>
        <p:spPr>
          <a:xfrm>
            <a:off x="19431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6" name="Shape 334"/>
          <p:cNvSpPr/>
          <p:nvPr/>
        </p:nvSpPr>
        <p:spPr>
          <a:xfrm>
            <a:off x="21907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7" name="Shape 335"/>
          <p:cNvSpPr/>
          <p:nvPr/>
        </p:nvSpPr>
        <p:spPr>
          <a:xfrm>
            <a:off x="24384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8" name="Shape 336"/>
          <p:cNvSpPr/>
          <p:nvPr/>
        </p:nvSpPr>
        <p:spPr>
          <a:xfrm>
            <a:off x="26860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9" name="Shape 337"/>
          <p:cNvSpPr/>
          <p:nvPr/>
        </p:nvSpPr>
        <p:spPr>
          <a:xfrm>
            <a:off x="29337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0" name="Shape 338"/>
          <p:cNvSpPr/>
          <p:nvPr/>
        </p:nvSpPr>
        <p:spPr>
          <a:xfrm>
            <a:off x="31813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1" name="Shape 339"/>
          <p:cNvSpPr/>
          <p:nvPr/>
        </p:nvSpPr>
        <p:spPr>
          <a:xfrm>
            <a:off x="34290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2" name="Shape 340"/>
          <p:cNvSpPr/>
          <p:nvPr/>
        </p:nvSpPr>
        <p:spPr>
          <a:xfrm>
            <a:off x="36766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3" name="Shape 341"/>
          <p:cNvSpPr/>
          <p:nvPr/>
        </p:nvSpPr>
        <p:spPr>
          <a:xfrm>
            <a:off x="39243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4" name="Shape 342"/>
          <p:cNvSpPr/>
          <p:nvPr/>
        </p:nvSpPr>
        <p:spPr>
          <a:xfrm>
            <a:off x="41719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5" name="Shape 343"/>
          <p:cNvSpPr/>
          <p:nvPr/>
        </p:nvSpPr>
        <p:spPr>
          <a:xfrm>
            <a:off x="44196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6" name="Shape 344"/>
          <p:cNvSpPr/>
          <p:nvPr/>
        </p:nvSpPr>
        <p:spPr>
          <a:xfrm>
            <a:off x="46672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7" name="Shape 345"/>
          <p:cNvSpPr/>
          <p:nvPr/>
        </p:nvSpPr>
        <p:spPr>
          <a:xfrm>
            <a:off x="49149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8" name="Shape 346"/>
          <p:cNvSpPr/>
          <p:nvPr/>
        </p:nvSpPr>
        <p:spPr>
          <a:xfrm>
            <a:off x="51625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9" name="Shape 347"/>
          <p:cNvSpPr/>
          <p:nvPr/>
        </p:nvSpPr>
        <p:spPr>
          <a:xfrm>
            <a:off x="54102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0" name="Shape 348"/>
          <p:cNvSpPr/>
          <p:nvPr/>
        </p:nvSpPr>
        <p:spPr>
          <a:xfrm>
            <a:off x="56578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1" name="Shape 349"/>
          <p:cNvSpPr/>
          <p:nvPr/>
        </p:nvSpPr>
        <p:spPr>
          <a:xfrm>
            <a:off x="59055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2" name="Shape 350"/>
          <p:cNvSpPr/>
          <p:nvPr/>
        </p:nvSpPr>
        <p:spPr>
          <a:xfrm>
            <a:off x="61531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3" name="Shape 351"/>
          <p:cNvSpPr/>
          <p:nvPr/>
        </p:nvSpPr>
        <p:spPr>
          <a:xfrm>
            <a:off x="64008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4" name="Shape 352"/>
          <p:cNvSpPr/>
          <p:nvPr/>
        </p:nvSpPr>
        <p:spPr>
          <a:xfrm>
            <a:off x="664845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5" name="Shape 353"/>
          <p:cNvSpPr/>
          <p:nvPr/>
        </p:nvSpPr>
        <p:spPr>
          <a:xfrm>
            <a:off x="6896100" y="66795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6" name="Shape 354"/>
          <p:cNvSpPr/>
          <p:nvPr/>
        </p:nvSpPr>
        <p:spPr>
          <a:xfrm>
            <a:off x="9525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7" name="Shape 355"/>
          <p:cNvSpPr/>
          <p:nvPr/>
        </p:nvSpPr>
        <p:spPr>
          <a:xfrm>
            <a:off x="12001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8" name="Shape 356"/>
          <p:cNvSpPr/>
          <p:nvPr/>
        </p:nvSpPr>
        <p:spPr>
          <a:xfrm>
            <a:off x="14478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9" name="Shape 357"/>
          <p:cNvSpPr/>
          <p:nvPr/>
        </p:nvSpPr>
        <p:spPr>
          <a:xfrm>
            <a:off x="16954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0" name="Shape 358"/>
          <p:cNvSpPr/>
          <p:nvPr/>
        </p:nvSpPr>
        <p:spPr>
          <a:xfrm>
            <a:off x="19431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1" name="Shape 359"/>
          <p:cNvSpPr/>
          <p:nvPr/>
        </p:nvSpPr>
        <p:spPr>
          <a:xfrm>
            <a:off x="21907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2" name="Shape 360"/>
          <p:cNvSpPr/>
          <p:nvPr/>
        </p:nvSpPr>
        <p:spPr>
          <a:xfrm>
            <a:off x="24384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3" name="Shape 361"/>
          <p:cNvSpPr/>
          <p:nvPr/>
        </p:nvSpPr>
        <p:spPr>
          <a:xfrm>
            <a:off x="26860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4" name="Shape 362"/>
          <p:cNvSpPr/>
          <p:nvPr/>
        </p:nvSpPr>
        <p:spPr>
          <a:xfrm>
            <a:off x="29337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5" name="Shape 363"/>
          <p:cNvSpPr/>
          <p:nvPr/>
        </p:nvSpPr>
        <p:spPr>
          <a:xfrm>
            <a:off x="31813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6" name="Shape 364"/>
          <p:cNvSpPr/>
          <p:nvPr/>
        </p:nvSpPr>
        <p:spPr>
          <a:xfrm>
            <a:off x="34290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7" name="Shape 365"/>
          <p:cNvSpPr/>
          <p:nvPr/>
        </p:nvSpPr>
        <p:spPr>
          <a:xfrm>
            <a:off x="36766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8" name="Shape 366"/>
          <p:cNvSpPr/>
          <p:nvPr/>
        </p:nvSpPr>
        <p:spPr>
          <a:xfrm>
            <a:off x="39243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9" name="Shape 367"/>
          <p:cNvSpPr/>
          <p:nvPr/>
        </p:nvSpPr>
        <p:spPr>
          <a:xfrm>
            <a:off x="41719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0" name="Shape 368"/>
          <p:cNvSpPr/>
          <p:nvPr/>
        </p:nvSpPr>
        <p:spPr>
          <a:xfrm>
            <a:off x="44196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1" name="Shape 369"/>
          <p:cNvSpPr/>
          <p:nvPr/>
        </p:nvSpPr>
        <p:spPr>
          <a:xfrm>
            <a:off x="46672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2" name="Shape 370"/>
          <p:cNvSpPr/>
          <p:nvPr/>
        </p:nvSpPr>
        <p:spPr>
          <a:xfrm>
            <a:off x="49149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3" name="Shape 371"/>
          <p:cNvSpPr/>
          <p:nvPr/>
        </p:nvSpPr>
        <p:spPr>
          <a:xfrm>
            <a:off x="51625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4" name="Shape 372"/>
          <p:cNvSpPr/>
          <p:nvPr/>
        </p:nvSpPr>
        <p:spPr>
          <a:xfrm>
            <a:off x="54102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5" name="Shape 373"/>
          <p:cNvSpPr/>
          <p:nvPr/>
        </p:nvSpPr>
        <p:spPr>
          <a:xfrm>
            <a:off x="56578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6" name="Shape 374"/>
          <p:cNvSpPr/>
          <p:nvPr/>
        </p:nvSpPr>
        <p:spPr>
          <a:xfrm>
            <a:off x="59055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7" name="Shape 375"/>
          <p:cNvSpPr/>
          <p:nvPr/>
        </p:nvSpPr>
        <p:spPr>
          <a:xfrm>
            <a:off x="61531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8" name="Shape 376"/>
          <p:cNvSpPr/>
          <p:nvPr/>
        </p:nvSpPr>
        <p:spPr>
          <a:xfrm>
            <a:off x="64008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9" name="Shape 377"/>
          <p:cNvSpPr/>
          <p:nvPr/>
        </p:nvSpPr>
        <p:spPr>
          <a:xfrm>
            <a:off x="664845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0" name="Shape 378"/>
          <p:cNvSpPr/>
          <p:nvPr/>
        </p:nvSpPr>
        <p:spPr>
          <a:xfrm>
            <a:off x="6896100" y="69272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1" name="Shape 379"/>
          <p:cNvSpPr/>
          <p:nvPr/>
        </p:nvSpPr>
        <p:spPr>
          <a:xfrm>
            <a:off x="9525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2" name="Shape 380"/>
          <p:cNvSpPr/>
          <p:nvPr/>
        </p:nvSpPr>
        <p:spPr>
          <a:xfrm>
            <a:off x="12001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3" name="Shape 381"/>
          <p:cNvSpPr/>
          <p:nvPr/>
        </p:nvSpPr>
        <p:spPr>
          <a:xfrm>
            <a:off x="14478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4" name="Shape 382"/>
          <p:cNvSpPr/>
          <p:nvPr/>
        </p:nvSpPr>
        <p:spPr>
          <a:xfrm>
            <a:off x="16954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5" name="Shape 383"/>
          <p:cNvSpPr/>
          <p:nvPr/>
        </p:nvSpPr>
        <p:spPr>
          <a:xfrm>
            <a:off x="19431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6" name="Shape 384"/>
          <p:cNvSpPr/>
          <p:nvPr/>
        </p:nvSpPr>
        <p:spPr>
          <a:xfrm>
            <a:off x="21907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7" name="Shape 385"/>
          <p:cNvSpPr/>
          <p:nvPr/>
        </p:nvSpPr>
        <p:spPr>
          <a:xfrm>
            <a:off x="24384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8" name="Shape 386"/>
          <p:cNvSpPr/>
          <p:nvPr/>
        </p:nvSpPr>
        <p:spPr>
          <a:xfrm>
            <a:off x="26860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9" name="Shape 387"/>
          <p:cNvSpPr/>
          <p:nvPr/>
        </p:nvSpPr>
        <p:spPr>
          <a:xfrm>
            <a:off x="29337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0" name="Shape 388"/>
          <p:cNvSpPr/>
          <p:nvPr/>
        </p:nvSpPr>
        <p:spPr>
          <a:xfrm>
            <a:off x="31813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1" name="Shape 389"/>
          <p:cNvSpPr/>
          <p:nvPr/>
        </p:nvSpPr>
        <p:spPr>
          <a:xfrm>
            <a:off x="34290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2" name="Shape 390"/>
          <p:cNvSpPr/>
          <p:nvPr/>
        </p:nvSpPr>
        <p:spPr>
          <a:xfrm>
            <a:off x="36766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3" name="Shape 391"/>
          <p:cNvSpPr/>
          <p:nvPr/>
        </p:nvSpPr>
        <p:spPr>
          <a:xfrm>
            <a:off x="39243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4" name="Shape 392"/>
          <p:cNvSpPr/>
          <p:nvPr/>
        </p:nvSpPr>
        <p:spPr>
          <a:xfrm>
            <a:off x="41719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5" name="Shape 393"/>
          <p:cNvSpPr/>
          <p:nvPr/>
        </p:nvSpPr>
        <p:spPr>
          <a:xfrm>
            <a:off x="44196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6" name="Shape 394"/>
          <p:cNvSpPr/>
          <p:nvPr/>
        </p:nvSpPr>
        <p:spPr>
          <a:xfrm>
            <a:off x="46672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7" name="Shape 395"/>
          <p:cNvSpPr/>
          <p:nvPr/>
        </p:nvSpPr>
        <p:spPr>
          <a:xfrm>
            <a:off x="49149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8" name="Shape 396"/>
          <p:cNvSpPr/>
          <p:nvPr/>
        </p:nvSpPr>
        <p:spPr>
          <a:xfrm>
            <a:off x="51625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9" name="Shape 397"/>
          <p:cNvSpPr/>
          <p:nvPr/>
        </p:nvSpPr>
        <p:spPr>
          <a:xfrm>
            <a:off x="54102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0" name="Shape 398"/>
          <p:cNvSpPr/>
          <p:nvPr/>
        </p:nvSpPr>
        <p:spPr>
          <a:xfrm>
            <a:off x="56578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1" name="Shape 399"/>
          <p:cNvSpPr/>
          <p:nvPr/>
        </p:nvSpPr>
        <p:spPr>
          <a:xfrm>
            <a:off x="59055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2" name="Shape 400"/>
          <p:cNvSpPr/>
          <p:nvPr/>
        </p:nvSpPr>
        <p:spPr>
          <a:xfrm>
            <a:off x="61531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3" name="Shape 401"/>
          <p:cNvSpPr/>
          <p:nvPr/>
        </p:nvSpPr>
        <p:spPr>
          <a:xfrm>
            <a:off x="64008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4" name="Shape 402"/>
          <p:cNvSpPr/>
          <p:nvPr/>
        </p:nvSpPr>
        <p:spPr>
          <a:xfrm>
            <a:off x="664845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5" name="Shape 403"/>
          <p:cNvSpPr/>
          <p:nvPr/>
        </p:nvSpPr>
        <p:spPr>
          <a:xfrm>
            <a:off x="6896100" y="71748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6" name="Shape 404"/>
          <p:cNvSpPr/>
          <p:nvPr/>
        </p:nvSpPr>
        <p:spPr>
          <a:xfrm>
            <a:off x="9525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7" name="Shape 405"/>
          <p:cNvSpPr/>
          <p:nvPr/>
        </p:nvSpPr>
        <p:spPr>
          <a:xfrm>
            <a:off x="12001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8" name="Shape 406"/>
          <p:cNvSpPr/>
          <p:nvPr/>
        </p:nvSpPr>
        <p:spPr>
          <a:xfrm>
            <a:off x="14478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9" name="Shape 407"/>
          <p:cNvSpPr/>
          <p:nvPr/>
        </p:nvSpPr>
        <p:spPr>
          <a:xfrm>
            <a:off x="16954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0" name="Shape 408"/>
          <p:cNvSpPr/>
          <p:nvPr/>
        </p:nvSpPr>
        <p:spPr>
          <a:xfrm>
            <a:off x="19431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1" name="Shape 409"/>
          <p:cNvSpPr/>
          <p:nvPr/>
        </p:nvSpPr>
        <p:spPr>
          <a:xfrm>
            <a:off x="21907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2" name="Shape 410"/>
          <p:cNvSpPr/>
          <p:nvPr/>
        </p:nvSpPr>
        <p:spPr>
          <a:xfrm>
            <a:off x="24384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3" name="Shape 411"/>
          <p:cNvSpPr/>
          <p:nvPr/>
        </p:nvSpPr>
        <p:spPr>
          <a:xfrm>
            <a:off x="26860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4" name="Shape 412"/>
          <p:cNvSpPr/>
          <p:nvPr/>
        </p:nvSpPr>
        <p:spPr>
          <a:xfrm>
            <a:off x="29337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5" name="Shape 413"/>
          <p:cNvSpPr/>
          <p:nvPr/>
        </p:nvSpPr>
        <p:spPr>
          <a:xfrm>
            <a:off x="31813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6" name="Shape 414"/>
          <p:cNvSpPr/>
          <p:nvPr/>
        </p:nvSpPr>
        <p:spPr>
          <a:xfrm>
            <a:off x="34290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7" name="Shape 415"/>
          <p:cNvSpPr/>
          <p:nvPr/>
        </p:nvSpPr>
        <p:spPr>
          <a:xfrm>
            <a:off x="36766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8" name="Shape 416"/>
          <p:cNvSpPr/>
          <p:nvPr/>
        </p:nvSpPr>
        <p:spPr>
          <a:xfrm>
            <a:off x="39243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9" name="Shape 417"/>
          <p:cNvSpPr/>
          <p:nvPr/>
        </p:nvSpPr>
        <p:spPr>
          <a:xfrm>
            <a:off x="41719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0" name="Shape 418"/>
          <p:cNvSpPr/>
          <p:nvPr/>
        </p:nvSpPr>
        <p:spPr>
          <a:xfrm>
            <a:off x="44196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1" name="Shape 419"/>
          <p:cNvSpPr/>
          <p:nvPr/>
        </p:nvSpPr>
        <p:spPr>
          <a:xfrm>
            <a:off x="46672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2" name="Shape 420"/>
          <p:cNvSpPr/>
          <p:nvPr/>
        </p:nvSpPr>
        <p:spPr>
          <a:xfrm>
            <a:off x="49149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3" name="Shape 421"/>
          <p:cNvSpPr/>
          <p:nvPr/>
        </p:nvSpPr>
        <p:spPr>
          <a:xfrm>
            <a:off x="51625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4" name="Shape 422"/>
          <p:cNvSpPr/>
          <p:nvPr/>
        </p:nvSpPr>
        <p:spPr>
          <a:xfrm>
            <a:off x="54102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5" name="Shape 423"/>
          <p:cNvSpPr/>
          <p:nvPr/>
        </p:nvSpPr>
        <p:spPr>
          <a:xfrm>
            <a:off x="56578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6" name="Shape 424"/>
          <p:cNvSpPr/>
          <p:nvPr/>
        </p:nvSpPr>
        <p:spPr>
          <a:xfrm>
            <a:off x="59055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7" name="Shape 425"/>
          <p:cNvSpPr/>
          <p:nvPr/>
        </p:nvSpPr>
        <p:spPr>
          <a:xfrm>
            <a:off x="61531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8" name="Shape 426"/>
          <p:cNvSpPr/>
          <p:nvPr/>
        </p:nvSpPr>
        <p:spPr>
          <a:xfrm>
            <a:off x="64008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9" name="Shape 427"/>
          <p:cNvSpPr/>
          <p:nvPr/>
        </p:nvSpPr>
        <p:spPr>
          <a:xfrm>
            <a:off x="664845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0" name="Shape 428"/>
          <p:cNvSpPr/>
          <p:nvPr/>
        </p:nvSpPr>
        <p:spPr>
          <a:xfrm>
            <a:off x="6896100" y="74225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1" name="Shape 429"/>
          <p:cNvSpPr/>
          <p:nvPr/>
        </p:nvSpPr>
        <p:spPr>
          <a:xfrm>
            <a:off x="9525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2" name="Shape 430"/>
          <p:cNvSpPr/>
          <p:nvPr/>
        </p:nvSpPr>
        <p:spPr>
          <a:xfrm>
            <a:off x="12001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3" name="Shape 431"/>
          <p:cNvSpPr/>
          <p:nvPr/>
        </p:nvSpPr>
        <p:spPr>
          <a:xfrm>
            <a:off x="14478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4" name="Shape 432"/>
          <p:cNvSpPr/>
          <p:nvPr/>
        </p:nvSpPr>
        <p:spPr>
          <a:xfrm>
            <a:off x="16954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5" name="Shape 433"/>
          <p:cNvSpPr/>
          <p:nvPr/>
        </p:nvSpPr>
        <p:spPr>
          <a:xfrm>
            <a:off x="19431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6" name="Shape 434"/>
          <p:cNvSpPr/>
          <p:nvPr/>
        </p:nvSpPr>
        <p:spPr>
          <a:xfrm>
            <a:off x="21907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7" name="Shape 435"/>
          <p:cNvSpPr/>
          <p:nvPr/>
        </p:nvSpPr>
        <p:spPr>
          <a:xfrm>
            <a:off x="24384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8" name="Shape 436"/>
          <p:cNvSpPr/>
          <p:nvPr/>
        </p:nvSpPr>
        <p:spPr>
          <a:xfrm>
            <a:off x="26860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9" name="Shape 437"/>
          <p:cNvSpPr/>
          <p:nvPr/>
        </p:nvSpPr>
        <p:spPr>
          <a:xfrm>
            <a:off x="29337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0" name="Shape 438"/>
          <p:cNvSpPr/>
          <p:nvPr/>
        </p:nvSpPr>
        <p:spPr>
          <a:xfrm>
            <a:off x="31813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1" name="Shape 439"/>
          <p:cNvSpPr/>
          <p:nvPr/>
        </p:nvSpPr>
        <p:spPr>
          <a:xfrm>
            <a:off x="34290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2" name="Shape 440"/>
          <p:cNvSpPr/>
          <p:nvPr/>
        </p:nvSpPr>
        <p:spPr>
          <a:xfrm>
            <a:off x="36766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3" name="Shape 441"/>
          <p:cNvSpPr/>
          <p:nvPr/>
        </p:nvSpPr>
        <p:spPr>
          <a:xfrm>
            <a:off x="39243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4" name="Shape 442"/>
          <p:cNvSpPr/>
          <p:nvPr/>
        </p:nvSpPr>
        <p:spPr>
          <a:xfrm>
            <a:off x="41719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5" name="Shape 443"/>
          <p:cNvSpPr/>
          <p:nvPr/>
        </p:nvSpPr>
        <p:spPr>
          <a:xfrm>
            <a:off x="44196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6" name="Shape 444"/>
          <p:cNvSpPr/>
          <p:nvPr/>
        </p:nvSpPr>
        <p:spPr>
          <a:xfrm>
            <a:off x="46672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7" name="Shape 445"/>
          <p:cNvSpPr/>
          <p:nvPr/>
        </p:nvSpPr>
        <p:spPr>
          <a:xfrm>
            <a:off x="49149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8" name="Shape 446"/>
          <p:cNvSpPr/>
          <p:nvPr/>
        </p:nvSpPr>
        <p:spPr>
          <a:xfrm>
            <a:off x="51625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9" name="Shape 447"/>
          <p:cNvSpPr/>
          <p:nvPr/>
        </p:nvSpPr>
        <p:spPr>
          <a:xfrm>
            <a:off x="54102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0" name="Shape 448"/>
          <p:cNvSpPr/>
          <p:nvPr/>
        </p:nvSpPr>
        <p:spPr>
          <a:xfrm>
            <a:off x="56578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1" name="Shape 449"/>
          <p:cNvSpPr/>
          <p:nvPr/>
        </p:nvSpPr>
        <p:spPr>
          <a:xfrm>
            <a:off x="59055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2" name="Shape 450"/>
          <p:cNvSpPr/>
          <p:nvPr/>
        </p:nvSpPr>
        <p:spPr>
          <a:xfrm>
            <a:off x="61531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3" name="Shape 451"/>
          <p:cNvSpPr/>
          <p:nvPr/>
        </p:nvSpPr>
        <p:spPr>
          <a:xfrm>
            <a:off x="64008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4" name="Shape 452"/>
          <p:cNvSpPr/>
          <p:nvPr/>
        </p:nvSpPr>
        <p:spPr>
          <a:xfrm>
            <a:off x="664845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5" name="Shape 453"/>
          <p:cNvSpPr/>
          <p:nvPr/>
        </p:nvSpPr>
        <p:spPr>
          <a:xfrm>
            <a:off x="6896100" y="76701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6" name="Shape 454"/>
          <p:cNvSpPr/>
          <p:nvPr/>
        </p:nvSpPr>
        <p:spPr>
          <a:xfrm>
            <a:off x="9525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7" name="Shape 455"/>
          <p:cNvSpPr/>
          <p:nvPr/>
        </p:nvSpPr>
        <p:spPr>
          <a:xfrm>
            <a:off x="12001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8" name="Shape 456"/>
          <p:cNvSpPr/>
          <p:nvPr/>
        </p:nvSpPr>
        <p:spPr>
          <a:xfrm>
            <a:off x="14478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9" name="Shape 457"/>
          <p:cNvSpPr/>
          <p:nvPr/>
        </p:nvSpPr>
        <p:spPr>
          <a:xfrm>
            <a:off x="16954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0" name="Shape 458"/>
          <p:cNvSpPr/>
          <p:nvPr/>
        </p:nvSpPr>
        <p:spPr>
          <a:xfrm>
            <a:off x="19431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1" name="Shape 459"/>
          <p:cNvSpPr/>
          <p:nvPr/>
        </p:nvSpPr>
        <p:spPr>
          <a:xfrm>
            <a:off x="21907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2" name="Shape 460"/>
          <p:cNvSpPr/>
          <p:nvPr/>
        </p:nvSpPr>
        <p:spPr>
          <a:xfrm>
            <a:off x="24384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3" name="Shape 461"/>
          <p:cNvSpPr/>
          <p:nvPr/>
        </p:nvSpPr>
        <p:spPr>
          <a:xfrm>
            <a:off x="26860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4" name="Shape 462"/>
          <p:cNvSpPr/>
          <p:nvPr/>
        </p:nvSpPr>
        <p:spPr>
          <a:xfrm>
            <a:off x="29337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5" name="Shape 463"/>
          <p:cNvSpPr/>
          <p:nvPr/>
        </p:nvSpPr>
        <p:spPr>
          <a:xfrm>
            <a:off x="31813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6" name="Shape 464"/>
          <p:cNvSpPr/>
          <p:nvPr/>
        </p:nvSpPr>
        <p:spPr>
          <a:xfrm>
            <a:off x="34290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7" name="Shape 465"/>
          <p:cNvSpPr/>
          <p:nvPr/>
        </p:nvSpPr>
        <p:spPr>
          <a:xfrm>
            <a:off x="36766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8" name="Shape 466"/>
          <p:cNvSpPr/>
          <p:nvPr/>
        </p:nvSpPr>
        <p:spPr>
          <a:xfrm>
            <a:off x="39243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9" name="Shape 467"/>
          <p:cNvSpPr/>
          <p:nvPr/>
        </p:nvSpPr>
        <p:spPr>
          <a:xfrm>
            <a:off x="41719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0" name="Shape 468"/>
          <p:cNvSpPr/>
          <p:nvPr/>
        </p:nvSpPr>
        <p:spPr>
          <a:xfrm>
            <a:off x="44196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1" name="Shape 469"/>
          <p:cNvSpPr/>
          <p:nvPr/>
        </p:nvSpPr>
        <p:spPr>
          <a:xfrm>
            <a:off x="46672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2" name="Shape 470"/>
          <p:cNvSpPr/>
          <p:nvPr/>
        </p:nvSpPr>
        <p:spPr>
          <a:xfrm>
            <a:off x="49149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3" name="Shape 471"/>
          <p:cNvSpPr/>
          <p:nvPr/>
        </p:nvSpPr>
        <p:spPr>
          <a:xfrm>
            <a:off x="51625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4" name="Shape 472"/>
          <p:cNvSpPr/>
          <p:nvPr/>
        </p:nvSpPr>
        <p:spPr>
          <a:xfrm>
            <a:off x="54102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5" name="Shape 473"/>
          <p:cNvSpPr/>
          <p:nvPr/>
        </p:nvSpPr>
        <p:spPr>
          <a:xfrm>
            <a:off x="56578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6" name="Shape 474"/>
          <p:cNvSpPr/>
          <p:nvPr/>
        </p:nvSpPr>
        <p:spPr>
          <a:xfrm>
            <a:off x="59055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7" name="Shape 475"/>
          <p:cNvSpPr/>
          <p:nvPr/>
        </p:nvSpPr>
        <p:spPr>
          <a:xfrm>
            <a:off x="61531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8" name="Shape 476"/>
          <p:cNvSpPr/>
          <p:nvPr/>
        </p:nvSpPr>
        <p:spPr>
          <a:xfrm>
            <a:off x="64008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9" name="Shape 477"/>
          <p:cNvSpPr/>
          <p:nvPr/>
        </p:nvSpPr>
        <p:spPr>
          <a:xfrm>
            <a:off x="664845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0" name="Shape 478"/>
          <p:cNvSpPr/>
          <p:nvPr/>
        </p:nvSpPr>
        <p:spPr>
          <a:xfrm>
            <a:off x="6896100" y="79178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1" name="Shape 479"/>
          <p:cNvSpPr/>
          <p:nvPr/>
        </p:nvSpPr>
        <p:spPr>
          <a:xfrm>
            <a:off x="9525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2" name="Shape 480"/>
          <p:cNvSpPr/>
          <p:nvPr/>
        </p:nvSpPr>
        <p:spPr>
          <a:xfrm>
            <a:off x="12001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3" name="Shape 481"/>
          <p:cNvSpPr/>
          <p:nvPr/>
        </p:nvSpPr>
        <p:spPr>
          <a:xfrm>
            <a:off x="14478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4" name="Shape 482"/>
          <p:cNvSpPr/>
          <p:nvPr/>
        </p:nvSpPr>
        <p:spPr>
          <a:xfrm>
            <a:off x="16954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5" name="Shape 483"/>
          <p:cNvSpPr/>
          <p:nvPr/>
        </p:nvSpPr>
        <p:spPr>
          <a:xfrm>
            <a:off x="19431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6" name="Shape 484"/>
          <p:cNvSpPr/>
          <p:nvPr/>
        </p:nvSpPr>
        <p:spPr>
          <a:xfrm>
            <a:off x="21907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7" name="Shape 485"/>
          <p:cNvSpPr/>
          <p:nvPr/>
        </p:nvSpPr>
        <p:spPr>
          <a:xfrm>
            <a:off x="24384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8" name="Shape 486"/>
          <p:cNvSpPr/>
          <p:nvPr/>
        </p:nvSpPr>
        <p:spPr>
          <a:xfrm>
            <a:off x="26860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9" name="Shape 487"/>
          <p:cNvSpPr/>
          <p:nvPr/>
        </p:nvSpPr>
        <p:spPr>
          <a:xfrm>
            <a:off x="29337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0" name="Shape 488"/>
          <p:cNvSpPr/>
          <p:nvPr/>
        </p:nvSpPr>
        <p:spPr>
          <a:xfrm>
            <a:off x="31813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1" name="Shape 489"/>
          <p:cNvSpPr/>
          <p:nvPr/>
        </p:nvSpPr>
        <p:spPr>
          <a:xfrm>
            <a:off x="34290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2" name="Shape 490"/>
          <p:cNvSpPr/>
          <p:nvPr/>
        </p:nvSpPr>
        <p:spPr>
          <a:xfrm>
            <a:off x="36766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3" name="Shape 491"/>
          <p:cNvSpPr/>
          <p:nvPr/>
        </p:nvSpPr>
        <p:spPr>
          <a:xfrm>
            <a:off x="39243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4" name="Shape 492"/>
          <p:cNvSpPr/>
          <p:nvPr/>
        </p:nvSpPr>
        <p:spPr>
          <a:xfrm>
            <a:off x="41719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5" name="Shape 493"/>
          <p:cNvSpPr/>
          <p:nvPr/>
        </p:nvSpPr>
        <p:spPr>
          <a:xfrm>
            <a:off x="44196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6" name="Shape 494"/>
          <p:cNvSpPr/>
          <p:nvPr/>
        </p:nvSpPr>
        <p:spPr>
          <a:xfrm>
            <a:off x="46672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7" name="Shape 495"/>
          <p:cNvSpPr/>
          <p:nvPr/>
        </p:nvSpPr>
        <p:spPr>
          <a:xfrm>
            <a:off x="49149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8" name="Shape 496"/>
          <p:cNvSpPr/>
          <p:nvPr/>
        </p:nvSpPr>
        <p:spPr>
          <a:xfrm>
            <a:off x="51625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9" name="Shape 497"/>
          <p:cNvSpPr/>
          <p:nvPr/>
        </p:nvSpPr>
        <p:spPr>
          <a:xfrm>
            <a:off x="54102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0" name="Shape 498"/>
          <p:cNvSpPr/>
          <p:nvPr/>
        </p:nvSpPr>
        <p:spPr>
          <a:xfrm>
            <a:off x="56578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1" name="Shape 499"/>
          <p:cNvSpPr/>
          <p:nvPr/>
        </p:nvSpPr>
        <p:spPr>
          <a:xfrm>
            <a:off x="59055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2" name="Shape 500"/>
          <p:cNvSpPr/>
          <p:nvPr/>
        </p:nvSpPr>
        <p:spPr>
          <a:xfrm>
            <a:off x="61531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3" name="Shape 501"/>
          <p:cNvSpPr/>
          <p:nvPr/>
        </p:nvSpPr>
        <p:spPr>
          <a:xfrm>
            <a:off x="64008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4" name="Shape 502"/>
          <p:cNvSpPr/>
          <p:nvPr/>
        </p:nvSpPr>
        <p:spPr>
          <a:xfrm>
            <a:off x="664845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5" name="Shape 503"/>
          <p:cNvSpPr/>
          <p:nvPr/>
        </p:nvSpPr>
        <p:spPr>
          <a:xfrm>
            <a:off x="6896100" y="81654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6" name="Shape 504"/>
          <p:cNvSpPr/>
          <p:nvPr/>
        </p:nvSpPr>
        <p:spPr>
          <a:xfrm>
            <a:off x="9525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7" name="Shape 505"/>
          <p:cNvSpPr/>
          <p:nvPr/>
        </p:nvSpPr>
        <p:spPr>
          <a:xfrm>
            <a:off x="12001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8" name="Shape 506"/>
          <p:cNvSpPr/>
          <p:nvPr/>
        </p:nvSpPr>
        <p:spPr>
          <a:xfrm>
            <a:off x="14478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9" name="Shape 507"/>
          <p:cNvSpPr/>
          <p:nvPr/>
        </p:nvSpPr>
        <p:spPr>
          <a:xfrm>
            <a:off x="16954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0" name="Shape 508"/>
          <p:cNvSpPr/>
          <p:nvPr/>
        </p:nvSpPr>
        <p:spPr>
          <a:xfrm>
            <a:off x="19431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1" name="Shape 509"/>
          <p:cNvSpPr/>
          <p:nvPr/>
        </p:nvSpPr>
        <p:spPr>
          <a:xfrm>
            <a:off x="21907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2" name="Shape 510"/>
          <p:cNvSpPr/>
          <p:nvPr/>
        </p:nvSpPr>
        <p:spPr>
          <a:xfrm>
            <a:off x="24384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3" name="Shape 511"/>
          <p:cNvSpPr/>
          <p:nvPr/>
        </p:nvSpPr>
        <p:spPr>
          <a:xfrm>
            <a:off x="26860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4" name="Shape 512"/>
          <p:cNvSpPr/>
          <p:nvPr/>
        </p:nvSpPr>
        <p:spPr>
          <a:xfrm>
            <a:off x="29337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5" name="Shape 513"/>
          <p:cNvSpPr/>
          <p:nvPr/>
        </p:nvSpPr>
        <p:spPr>
          <a:xfrm>
            <a:off x="31813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6" name="Shape 514"/>
          <p:cNvSpPr/>
          <p:nvPr/>
        </p:nvSpPr>
        <p:spPr>
          <a:xfrm>
            <a:off x="34290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7" name="Shape 515"/>
          <p:cNvSpPr/>
          <p:nvPr/>
        </p:nvSpPr>
        <p:spPr>
          <a:xfrm>
            <a:off x="36766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8" name="Shape 516"/>
          <p:cNvSpPr/>
          <p:nvPr/>
        </p:nvSpPr>
        <p:spPr>
          <a:xfrm>
            <a:off x="39243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9" name="Shape 517"/>
          <p:cNvSpPr/>
          <p:nvPr/>
        </p:nvSpPr>
        <p:spPr>
          <a:xfrm>
            <a:off x="41719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0" name="Shape 518"/>
          <p:cNvSpPr/>
          <p:nvPr/>
        </p:nvSpPr>
        <p:spPr>
          <a:xfrm>
            <a:off x="44196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1" name="Shape 519"/>
          <p:cNvSpPr/>
          <p:nvPr/>
        </p:nvSpPr>
        <p:spPr>
          <a:xfrm>
            <a:off x="46672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2" name="Shape 520"/>
          <p:cNvSpPr/>
          <p:nvPr/>
        </p:nvSpPr>
        <p:spPr>
          <a:xfrm>
            <a:off x="49149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3" name="Shape 521"/>
          <p:cNvSpPr/>
          <p:nvPr/>
        </p:nvSpPr>
        <p:spPr>
          <a:xfrm>
            <a:off x="51625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4" name="Shape 522"/>
          <p:cNvSpPr/>
          <p:nvPr/>
        </p:nvSpPr>
        <p:spPr>
          <a:xfrm>
            <a:off x="54102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5" name="Shape 523"/>
          <p:cNvSpPr/>
          <p:nvPr/>
        </p:nvSpPr>
        <p:spPr>
          <a:xfrm>
            <a:off x="56578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6" name="Shape 524"/>
          <p:cNvSpPr/>
          <p:nvPr/>
        </p:nvSpPr>
        <p:spPr>
          <a:xfrm>
            <a:off x="59055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7" name="Shape 525"/>
          <p:cNvSpPr/>
          <p:nvPr/>
        </p:nvSpPr>
        <p:spPr>
          <a:xfrm>
            <a:off x="61531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8" name="Shape 526"/>
          <p:cNvSpPr/>
          <p:nvPr/>
        </p:nvSpPr>
        <p:spPr>
          <a:xfrm>
            <a:off x="64008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9" name="Shape 527"/>
          <p:cNvSpPr/>
          <p:nvPr/>
        </p:nvSpPr>
        <p:spPr>
          <a:xfrm>
            <a:off x="664845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0" name="Shape 528"/>
          <p:cNvSpPr/>
          <p:nvPr/>
        </p:nvSpPr>
        <p:spPr>
          <a:xfrm>
            <a:off x="6896100" y="34601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1" name="Shape 529"/>
          <p:cNvSpPr/>
          <p:nvPr/>
        </p:nvSpPr>
        <p:spPr>
          <a:xfrm>
            <a:off x="9525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2" name="Shape 530"/>
          <p:cNvSpPr/>
          <p:nvPr/>
        </p:nvSpPr>
        <p:spPr>
          <a:xfrm>
            <a:off x="12001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3" name="Shape 531"/>
          <p:cNvSpPr/>
          <p:nvPr/>
        </p:nvSpPr>
        <p:spPr>
          <a:xfrm>
            <a:off x="14478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4" name="Shape 532"/>
          <p:cNvSpPr/>
          <p:nvPr/>
        </p:nvSpPr>
        <p:spPr>
          <a:xfrm>
            <a:off x="16954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5" name="Shape 533"/>
          <p:cNvSpPr/>
          <p:nvPr/>
        </p:nvSpPr>
        <p:spPr>
          <a:xfrm>
            <a:off x="19431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6" name="Shape 534"/>
          <p:cNvSpPr/>
          <p:nvPr/>
        </p:nvSpPr>
        <p:spPr>
          <a:xfrm>
            <a:off x="21907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7" name="Shape 535"/>
          <p:cNvSpPr/>
          <p:nvPr/>
        </p:nvSpPr>
        <p:spPr>
          <a:xfrm>
            <a:off x="24384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8" name="Shape 536"/>
          <p:cNvSpPr/>
          <p:nvPr/>
        </p:nvSpPr>
        <p:spPr>
          <a:xfrm>
            <a:off x="26860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9" name="Shape 537"/>
          <p:cNvSpPr/>
          <p:nvPr/>
        </p:nvSpPr>
        <p:spPr>
          <a:xfrm>
            <a:off x="29337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0" name="Shape 538"/>
          <p:cNvSpPr/>
          <p:nvPr/>
        </p:nvSpPr>
        <p:spPr>
          <a:xfrm>
            <a:off x="31813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1" name="Shape 539"/>
          <p:cNvSpPr/>
          <p:nvPr/>
        </p:nvSpPr>
        <p:spPr>
          <a:xfrm>
            <a:off x="34290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2" name="Shape 540"/>
          <p:cNvSpPr/>
          <p:nvPr/>
        </p:nvSpPr>
        <p:spPr>
          <a:xfrm>
            <a:off x="36766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3" name="Shape 541"/>
          <p:cNvSpPr/>
          <p:nvPr/>
        </p:nvSpPr>
        <p:spPr>
          <a:xfrm>
            <a:off x="39243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4" name="Shape 542"/>
          <p:cNvSpPr/>
          <p:nvPr/>
        </p:nvSpPr>
        <p:spPr>
          <a:xfrm>
            <a:off x="41719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5" name="Shape 543"/>
          <p:cNvSpPr/>
          <p:nvPr/>
        </p:nvSpPr>
        <p:spPr>
          <a:xfrm>
            <a:off x="44196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6" name="Shape 544"/>
          <p:cNvSpPr/>
          <p:nvPr/>
        </p:nvSpPr>
        <p:spPr>
          <a:xfrm>
            <a:off x="46672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7" name="Shape 545"/>
          <p:cNvSpPr/>
          <p:nvPr/>
        </p:nvSpPr>
        <p:spPr>
          <a:xfrm>
            <a:off x="49149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8" name="Shape 546"/>
          <p:cNvSpPr/>
          <p:nvPr/>
        </p:nvSpPr>
        <p:spPr>
          <a:xfrm>
            <a:off x="51625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9" name="Shape 547"/>
          <p:cNvSpPr/>
          <p:nvPr/>
        </p:nvSpPr>
        <p:spPr>
          <a:xfrm>
            <a:off x="54102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0" name="Shape 548"/>
          <p:cNvSpPr/>
          <p:nvPr/>
        </p:nvSpPr>
        <p:spPr>
          <a:xfrm>
            <a:off x="56578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1" name="Shape 549"/>
          <p:cNvSpPr/>
          <p:nvPr/>
        </p:nvSpPr>
        <p:spPr>
          <a:xfrm>
            <a:off x="59055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2" name="Shape 550"/>
          <p:cNvSpPr/>
          <p:nvPr/>
        </p:nvSpPr>
        <p:spPr>
          <a:xfrm>
            <a:off x="61531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3" name="Shape 551"/>
          <p:cNvSpPr/>
          <p:nvPr/>
        </p:nvSpPr>
        <p:spPr>
          <a:xfrm>
            <a:off x="64008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4" name="Shape 552"/>
          <p:cNvSpPr/>
          <p:nvPr/>
        </p:nvSpPr>
        <p:spPr>
          <a:xfrm>
            <a:off x="664845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5" name="Shape 553"/>
          <p:cNvSpPr/>
          <p:nvPr/>
        </p:nvSpPr>
        <p:spPr>
          <a:xfrm>
            <a:off x="6896100" y="37077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6" name="Shape 554"/>
          <p:cNvSpPr/>
          <p:nvPr/>
        </p:nvSpPr>
        <p:spPr>
          <a:xfrm>
            <a:off x="9525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7" name="Shape 555"/>
          <p:cNvSpPr/>
          <p:nvPr/>
        </p:nvSpPr>
        <p:spPr>
          <a:xfrm>
            <a:off x="12001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8" name="Shape 556"/>
          <p:cNvSpPr/>
          <p:nvPr/>
        </p:nvSpPr>
        <p:spPr>
          <a:xfrm>
            <a:off x="14478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9" name="Shape 557"/>
          <p:cNvSpPr/>
          <p:nvPr/>
        </p:nvSpPr>
        <p:spPr>
          <a:xfrm>
            <a:off x="16954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0" name="Shape 558"/>
          <p:cNvSpPr/>
          <p:nvPr/>
        </p:nvSpPr>
        <p:spPr>
          <a:xfrm>
            <a:off x="19431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1" name="Shape 559"/>
          <p:cNvSpPr/>
          <p:nvPr/>
        </p:nvSpPr>
        <p:spPr>
          <a:xfrm>
            <a:off x="21907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2" name="Shape 560"/>
          <p:cNvSpPr/>
          <p:nvPr/>
        </p:nvSpPr>
        <p:spPr>
          <a:xfrm>
            <a:off x="24384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3" name="Shape 561"/>
          <p:cNvSpPr/>
          <p:nvPr/>
        </p:nvSpPr>
        <p:spPr>
          <a:xfrm>
            <a:off x="26860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4" name="Shape 562"/>
          <p:cNvSpPr/>
          <p:nvPr/>
        </p:nvSpPr>
        <p:spPr>
          <a:xfrm>
            <a:off x="29337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5" name="Shape 563"/>
          <p:cNvSpPr/>
          <p:nvPr/>
        </p:nvSpPr>
        <p:spPr>
          <a:xfrm>
            <a:off x="31813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6" name="Shape 564"/>
          <p:cNvSpPr/>
          <p:nvPr/>
        </p:nvSpPr>
        <p:spPr>
          <a:xfrm>
            <a:off x="34290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7" name="Shape 565"/>
          <p:cNvSpPr/>
          <p:nvPr/>
        </p:nvSpPr>
        <p:spPr>
          <a:xfrm>
            <a:off x="36766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8" name="Shape 566"/>
          <p:cNvSpPr/>
          <p:nvPr/>
        </p:nvSpPr>
        <p:spPr>
          <a:xfrm>
            <a:off x="39243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9" name="Shape 567"/>
          <p:cNvSpPr/>
          <p:nvPr/>
        </p:nvSpPr>
        <p:spPr>
          <a:xfrm>
            <a:off x="41719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0" name="Shape 568"/>
          <p:cNvSpPr/>
          <p:nvPr/>
        </p:nvSpPr>
        <p:spPr>
          <a:xfrm>
            <a:off x="44196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1" name="Shape 569"/>
          <p:cNvSpPr/>
          <p:nvPr/>
        </p:nvSpPr>
        <p:spPr>
          <a:xfrm>
            <a:off x="46672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2" name="Shape 570"/>
          <p:cNvSpPr/>
          <p:nvPr/>
        </p:nvSpPr>
        <p:spPr>
          <a:xfrm>
            <a:off x="49149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3" name="Shape 571"/>
          <p:cNvSpPr/>
          <p:nvPr/>
        </p:nvSpPr>
        <p:spPr>
          <a:xfrm>
            <a:off x="51625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4" name="Shape 572"/>
          <p:cNvSpPr/>
          <p:nvPr/>
        </p:nvSpPr>
        <p:spPr>
          <a:xfrm>
            <a:off x="54102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5" name="Shape 573"/>
          <p:cNvSpPr/>
          <p:nvPr/>
        </p:nvSpPr>
        <p:spPr>
          <a:xfrm>
            <a:off x="56578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6" name="Shape 574"/>
          <p:cNvSpPr/>
          <p:nvPr/>
        </p:nvSpPr>
        <p:spPr>
          <a:xfrm>
            <a:off x="59055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7" name="Shape 575"/>
          <p:cNvSpPr/>
          <p:nvPr/>
        </p:nvSpPr>
        <p:spPr>
          <a:xfrm>
            <a:off x="61531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8" name="Shape 576"/>
          <p:cNvSpPr/>
          <p:nvPr/>
        </p:nvSpPr>
        <p:spPr>
          <a:xfrm>
            <a:off x="64008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9" name="Shape 577"/>
          <p:cNvSpPr/>
          <p:nvPr/>
        </p:nvSpPr>
        <p:spPr>
          <a:xfrm>
            <a:off x="664845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0" name="Shape 578"/>
          <p:cNvSpPr/>
          <p:nvPr/>
        </p:nvSpPr>
        <p:spPr>
          <a:xfrm>
            <a:off x="6896100" y="39554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1" name="Shape 579"/>
          <p:cNvSpPr/>
          <p:nvPr/>
        </p:nvSpPr>
        <p:spPr>
          <a:xfrm>
            <a:off x="9525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2" name="Shape 580"/>
          <p:cNvSpPr/>
          <p:nvPr/>
        </p:nvSpPr>
        <p:spPr>
          <a:xfrm>
            <a:off x="12001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3" name="Shape 581"/>
          <p:cNvSpPr/>
          <p:nvPr/>
        </p:nvSpPr>
        <p:spPr>
          <a:xfrm>
            <a:off x="14478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4" name="Shape 582"/>
          <p:cNvSpPr/>
          <p:nvPr/>
        </p:nvSpPr>
        <p:spPr>
          <a:xfrm>
            <a:off x="16954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5" name="Shape 583"/>
          <p:cNvSpPr/>
          <p:nvPr/>
        </p:nvSpPr>
        <p:spPr>
          <a:xfrm>
            <a:off x="19431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6" name="Shape 584"/>
          <p:cNvSpPr/>
          <p:nvPr/>
        </p:nvSpPr>
        <p:spPr>
          <a:xfrm>
            <a:off x="21907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7" name="Shape 585"/>
          <p:cNvSpPr/>
          <p:nvPr/>
        </p:nvSpPr>
        <p:spPr>
          <a:xfrm>
            <a:off x="24384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8" name="Shape 586"/>
          <p:cNvSpPr/>
          <p:nvPr/>
        </p:nvSpPr>
        <p:spPr>
          <a:xfrm>
            <a:off x="26860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9" name="Shape 587"/>
          <p:cNvSpPr/>
          <p:nvPr/>
        </p:nvSpPr>
        <p:spPr>
          <a:xfrm>
            <a:off x="29337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0" name="Shape 588"/>
          <p:cNvSpPr/>
          <p:nvPr/>
        </p:nvSpPr>
        <p:spPr>
          <a:xfrm>
            <a:off x="31813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1" name="Shape 589"/>
          <p:cNvSpPr/>
          <p:nvPr/>
        </p:nvSpPr>
        <p:spPr>
          <a:xfrm>
            <a:off x="34290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2" name="Shape 590"/>
          <p:cNvSpPr/>
          <p:nvPr/>
        </p:nvSpPr>
        <p:spPr>
          <a:xfrm>
            <a:off x="36766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3" name="Shape 591"/>
          <p:cNvSpPr/>
          <p:nvPr/>
        </p:nvSpPr>
        <p:spPr>
          <a:xfrm>
            <a:off x="39243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4" name="Shape 592"/>
          <p:cNvSpPr/>
          <p:nvPr/>
        </p:nvSpPr>
        <p:spPr>
          <a:xfrm>
            <a:off x="41719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5" name="Shape 593"/>
          <p:cNvSpPr/>
          <p:nvPr/>
        </p:nvSpPr>
        <p:spPr>
          <a:xfrm>
            <a:off x="44196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6" name="Shape 594"/>
          <p:cNvSpPr/>
          <p:nvPr/>
        </p:nvSpPr>
        <p:spPr>
          <a:xfrm>
            <a:off x="46672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7" name="Shape 595"/>
          <p:cNvSpPr/>
          <p:nvPr/>
        </p:nvSpPr>
        <p:spPr>
          <a:xfrm>
            <a:off x="49149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8" name="Shape 596"/>
          <p:cNvSpPr/>
          <p:nvPr/>
        </p:nvSpPr>
        <p:spPr>
          <a:xfrm>
            <a:off x="51625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9" name="Shape 597"/>
          <p:cNvSpPr/>
          <p:nvPr/>
        </p:nvSpPr>
        <p:spPr>
          <a:xfrm>
            <a:off x="54102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0" name="Shape 598"/>
          <p:cNvSpPr/>
          <p:nvPr/>
        </p:nvSpPr>
        <p:spPr>
          <a:xfrm>
            <a:off x="56578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1" name="Shape 599"/>
          <p:cNvSpPr/>
          <p:nvPr/>
        </p:nvSpPr>
        <p:spPr>
          <a:xfrm>
            <a:off x="59055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2" name="Shape 600"/>
          <p:cNvSpPr/>
          <p:nvPr/>
        </p:nvSpPr>
        <p:spPr>
          <a:xfrm>
            <a:off x="61531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3" name="Shape 601"/>
          <p:cNvSpPr/>
          <p:nvPr/>
        </p:nvSpPr>
        <p:spPr>
          <a:xfrm>
            <a:off x="64008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4" name="Shape 602"/>
          <p:cNvSpPr/>
          <p:nvPr/>
        </p:nvSpPr>
        <p:spPr>
          <a:xfrm>
            <a:off x="664845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5" name="Shape 603"/>
          <p:cNvSpPr/>
          <p:nvPr/>
        </p:nvSpPr>
        <p:spPr>
          <a:xfrm>
            <a:off x="6896100" y="42030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6" name="Shape 604"/>
          <p:cNvSpPr/>
          <p:nvPr/>
        </p:nvSpPr>
        <p:spPr>
          <a:xfrm>
            <a:off x="9525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7" name="Shape 605"/>
          <p:cNvSpPr/>
          <p:nvPr/>
        </p:nvSpPr>
        <p:spPr>
          <a:xfrm>
            <a:off x="12001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8" name="Shape 606"/>
          <p:cNvSpPr/>
          <p:nvPr/>
        </p:nvSpPr>
        <p:spPr>
          <a:xfrm>
            <a:off x="14478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9" name="Shape 607"/>
          <p:cNvSpPr/>
          <p:nvPr/>
        </p:nvSpPr>
        <p:spPr>
          <a:xfrm>
            <a:off x="16954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0" name="Shape 608"/>
          <p:cNvSpPr/>
          <p:nvPr/>
        </p:nvSpPr>
        <p:spPr>
          <a:xfrm>
            <a:off x="19431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1" name="Shape 609"/>
          <p:cNvSpPr/>
          <p:nvPr/>
        </p:nvSpPr>
        <p:spPr>
          <a:xfrm>
            <a:off x="21907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2" name="Shape 610"/>
          <p:cNvSpPr/>
          <p:nvPr/>
        </p:nvSpPr>
        <p:spPr>
          <a:xfrm>
            <a:off x="24384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3" name="Shape 611"/>
          <p:cNvSpPr/>
          <p:nvPr/>
        </p:nvSpPr>
        <p:spPr>
          <a:xfrm>
            <a:off x="26860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4" name="Shape 612"/>
          <p:cNvSpPr/>
          <p:nvPr/>
        </p:nvSpPr>
        <p:spPr>
          <a:xfrm>
            <a:off x="29337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5" name="Shape 613"/>
          <p:cNvSpPr/>
          <p:nvPr/>
        </p:nvSpPr>
        <p:spPr>
          <a:xfrm>
            <a:off x="31813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6" name="Shape 614"/>
          <p:cNvSpPr/>
          <p:nvPr/>
        </p:nvSpPr>
        <p:spPr>
          <a:xfrm>
            <a:off x="34290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7" name="Shape 615"/>
          <p:cNvSpPr/>
          <p:nvPr/>
        </p:nvSpPr>
        <p:spPr>
          <a:xfrm>
            <a:off x="36766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8" name="Shape 616"/>
          <p:cNvSpPr/>
          <p:nvPr/>
        </p:nvSpPr>
        <p:spPr>
          <a:xfrm>
            <a:off x="39243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9" name="Shape 617"/>
          <p:cNvSpPr/>
          <p:nvPr/>
        </p:nvSpPr>
        <p:spPr>
          <a:xfrm>
            <a:off x="41719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0" name="Shape 618"/>
          <p:cNvSpPr/>
          <p:nvPr/>
        </p:nvSpPr>
        <p:spPr>
          <a:xfrm>
            <a:off x="44196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1" name="Shape 619"/>
          <p:cNvSpPr/>
          <p:nvPr/>
        </p:nvSpPr>
        <p:spPr>
          <a:xfrm>
            <a:off x="46672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2" name="Shape 620"/>
          <p:cNvSpPr/>
          <p:nvPr/>
        </p:nvSpPr>
        <p:spPr>
          <a:xfrm>
            <a:off x="49149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3" name="Shape 621"/>
          <p:cNvSpPr/>
          <p:nvPr/>
        </p:nvSpPr>
        <p:spPr>
          <a:xfrm>
            <a:off x="51625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4" name="Shape 622"/>
          <p:cNvSpPr/>
          <p:nvPr/>
        </p:nvSpPr>
        <p:spPr>
          <a:xfrm>
            <a:off x="54102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5" name="Shape 623"/>
          <p:cNvSpPr/>
          <p:nvPr/>
        </p:nvSpPr>
        <p:spPr>
          <a:xfrm>
            <a:off x="56578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6" name="Shape 624"/>
          <p:cNvSpPr/>
          <p:nvPr/>
        </p:nvSpPr>
        <p:spPr>
          <a:xfrm>
            <a:off x="59055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7" name="Shape 625"/>
          <p:cNvSpPr/>
          <p:nvPr/>
        </p:nvSpPr>
        <p:spPr>
          <a:xfrm>
            <a:off x="61531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8" name="Shape 626"/>
          <p:cNvSpPr/>
          <p:nvPr/>
        </p:nvSpPr>
        <p:spPr>
          <a:xfrm>
            <a:off x="64008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9" name="Shape 627"/>
          <p:cNvSpPr/>
          <p:nvPr/>
        </p:nvSpPr>
        <p:spPr>
          <a:xfrm>
            <a:off x="664845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0" name="Shape 628"/>
          <p:cNvSpPr/>
          <p:nvPr/>
        </p:nvSpPr>
        <p:spPr>
          <a:xfrm>
            <a:off x="6896100" y="44507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1" name="Shape 629"/>
          <p:cNvSpPr/>
          <p:nvPr/>
        </p:nvSpPr>
        <p:spPr>
          <a:xfrm>
            <a:off x="9525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2" name="Shape 630"/>
          <p:cNvSpPr/>
          <p:nvPr/>
        </p:nvSpPr>
        <p:spPr>
          <a:xfrm>
            <a:off x="12001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3" name="Shape 631"/>
          <p:cNvSpPr/>
          <p:nvPr/>
        </p:nvSpPr>
        <p:spPr>
          <a:xfrm>
            <a:off x="14478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4" name="Shape 632"/>
          <p:cNvSpPr/>
          <p:nvPr/>
        </p:nvSpPr>
        <p:spPr>
          <a:xfrm>
            <a:off x="16954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5" name="Shape 633"/>
          <p:cNvSpPr/>
          <p:nvPr/>
        </p:nvSpPr>
        <p:spPr>
          <a:xfrm>
            <a:off x="19431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6" name="Shape 634"/>
          <p:cNvSpPr/>
          <p:nvPr/>
        </p:nvSpPr>
        <p:spPr>
          <a:xfrm>
            <a:off x="21907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7" name="Shape 635"/>
          <p:cNvSpPr/>
          <p:nvPr/>
        </p:nvSpPr>
        <p:spPr>
          <a:xfrm>
            <a:off x="24384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8" name="Shape 636"/>
          <p:cNvSpPr/>
          <p:nvPr/>
        </p:nvSpPr>
        <p:spPr>
          <a:xfrm>
            <a:off x="26860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9" name="Shape 637"/>
          <p:cNvSpPr/>
          <p:nvPr/>
        </p:nvSpPr>
        <p:spPr>
          <a:xfrm>
            <a:off x="29337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0" name="Shape 638"/>
          <p:cNvSpPr/>
          <p:nvPr/>
        </p:nvSpPr>
        <p:spPr>
          <a:xfrm>
            <a:off x="31813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1" name="Shape 639"/>
          <p:cNvSpPr/>
          <p:nvPr/>
        </p:nvSpPr>
        <p:spPr>
          <a:xfrm>
            <a:off x="34290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2" name="Shape 640"/>
          <p:cNvSpPr/>
          <p:nvPr/>
        </p:nvSpPr>
        <p:spPr>
          <a:xfrm>
            <a:off x="36766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3" name="Shape 641"/>
          <p:cNvSpPr/>
          <p:nvPr/>
        </p:nvSpPr>
        <p:spPr>
          <a:xfrm>
            <a:off x="39243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4" name="Shape 642"/>
          <p:cNvSpPr/>
          <p:nvPr/>
        </p:nvSpPr>
        <p:spPr>
          <a:xfrm>
            <a:off x="41719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5" name="Shape 643"/>
          <p:cNvSpPr/>
          <p:nvPr/>
        </p:nvSpPr>
        <p:spPr>
          <a:xfrm>
            <a:off x="44196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6" name="Shape 644"/>
          <p:cNvSpPr/>
          <p:nvPr/>
        </p:nvSpPr>
        <p:spPr>
          <a:xfrm>
            <a:off x="46672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7" name="Shape 645"/>
          <p:cNvSpPr/>
          <p:nvPr/>
        </p:nvSpPr>
        <p:spPr>
          <a:xfrm>
            <a:off x="49149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8" name="Shape 646"/>
          <p:cNvSpPr/>
          <p:nvPr/>
        </p:nvSpPr>
        <p:spPr>
          <a:xfrm>
            <a:off x="51625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9" name="Shape 647"/>
          <p:cNvSpPr/>
          <p:nvPr/>
        </p:nvSpPr>
        <p:spPr>
          <a:xfrm>
            <a:off x="54102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0" name="Shape 648"/>
          <p:cNvSpPr/>
          <p:nvPr/>
        </p:nvSpPr>
        <p:spPr>
          <a:xfrm>
            <a:off x="56578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1" name="Shape 649"/>
          <p:cNvSpPr/>
          <p:nvPr/>
        </p:nvSpPr>
        <p:spPr>
          <a:xfrm>
            <a:off x="59055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2" name="Shape 650"/>
          <p:cNvSpPr/>
          <p:nvPr/>
        </p:nvSpPr>
        <p:spPr>
          <a:xfrm>
            <a:off x="61531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3" name="Shape 651"/>
          <p:cNvSpPr/>
          <p:nvPr/>
        </p:nvSpPr>
        <p:spPr>
          <a:xfrm>
            <a:off x="64008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4" name="Shape 652"/>
          <p:cNvSpPr/>
          <p:nvPr/>
        </p:nvSpPr>
        <p:spPr>
          <a:xfrm>
            <a:off x="664845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5" name="Shape 653"/>
          <p:cNvSpPr/>
          <p:nvPr/>
        </p:nvSpPr>
        <p:spPr>
          <a:xfrm>
            <a:off x="6896100" y="46983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6" name="Shape 654"/>
          <p:cNvSpPr/>
          <p:nvPr/>
        </p:nvSpPr>
        <p:spPr>
          <a:xfrm>
            <a:off x="9525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7" name="Shape 655"/>
          <p:cNvSpPr/>
          <p:nvPr/>
        </p:nvSpPr>
        <p:spPr>
          <a:xfrm>
            <a:off x="12001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8" name="Shape 656"/>
          <p:cNvSpPr/>
          <p:nvPr/>
        </p:nvSpPr>
        <p:spPr>
          <a:xfrm>
            <a:off x="14478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9" name="Shape 657"/>
          <p:cNvSpPr/>
          <p:nvPr/>
        </p:nvSpPr>
        <p:spPr>
          <a:xfrm>
            <a:off x="16954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0" name="Shape 658"/>
          <p:cNvSpPr/>
          <p:nvPr/>
        </p:nvSpPr>
        <p:spPr>
          <a:xfrm>
            <a:off x="19431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1" name="Shape 659"/>
          <p:cNvSpPr/>
          <p:nvPr/>
        </p:nvSpPr>
        <p:spPr>
          <a:xfrm>
            <a:off x="21907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2" name="Shape 660"/>
          <p:cNvSpPr/>
          <p:nvPr/>
        </p:nvSpPr>
        <p:spPr>
          <a:xfrm>
            <a:off x="24384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3" name="Shape 661"/>
          <p:cNvSpPr/>
          <p:nvPr/>
        </p:nvSpPr>
        <p:spPr>
          <a:xfrm>
            <a:off x="26860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4" name="Shape 662"/>
          <p:cNvSpPr/>
          <p:nvPr/>
        </p:nvSpPr>
        <p:spPr>
          <a:xfrm>
            <a:off x="29337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5" name="Shape 663"/>
          <p:cNvSpPr/>
          <p:nvPr/>
        </p:nvSpPr>
        <p:spPr>
          <a:xfrm>
            <a:off x="31813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6" name="Shape 664"/>
          <p:cNvSpPr/>
          <p:nvPr/>
        </p:nvSpPr>
        <p:spPr>
          <a:xfrm>
            <a:off x="34290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7" name="Shape 665"/>
          <p:cNvSpPr/>
          <p:nvPr/>
        </p:nvSpPr>
        <p:spPr>
          <a:xfrm>
            <a:off x="36766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8" name="Shape 666"/>
          <p:cNvSpPr/>
          <p:nvPr/>
        </p:nvSpPr>
        <p:spPr>
          <a:xfrm>
            <a:off x="39243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9" name="Shape 667"/>
          <p:cNvSpPr/>
          <p:nvPr/>
        </p:nvSpPr>
        <p:spPr>
          <a:xfrm>
            <a:off x="41719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0" name="Shape 668"/>
          <p:cNvSpPr/>
          <p:nvPr/>
        </p:nvSpPr>
        <p:spPr>
          <a:xfrm>
            <a:off x="44196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1" name="Shape 669"/>
          <p:cNvSpPr/>
          <p:nvPr/>
        </p:nvSpPr>
        <p:spPr>
          <a:xfrm>
            <a:off x="46672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2" name="Shape 670"/>
          <p:cNvSpPr/>
          <p:nvPr/>
        </p:nvSpPr>
        <p:spPr>
          <a:xfrm>
            <a:off x="49149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3" name="Shape 671"/>
          <p:cNvSpPr/>
          <p:nvPr/>
        </p:nvSpPr>
        <p:spPr>
          <a:xfrm>
            <a:off x="51625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4" name="Shape 672"/>
          <p:cNvSpPr/>
          <p:nvPr/>
        </p:nvSpPr>
        <p:spPr>
          <a:xfrm>
            <a:off x="54102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5" name="Shape 673"/>
          <p:cNvSpPr/>
          <p:nvPr/>
        </p:nvSpPr>
        <p:spPr>
          <a:xfrm>
            <a:off x="56578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6" name="Shape 674"/>
          <p:cNvSpPr/>
          <p:nvPr/>
        </p:nvSpPr>
        <p:spPr>
          <a:xfrm>
            <a:off x="59055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7" name="Shape 675"/>
          <p:cNvSpPr/>
          <p:nvPr/>
        </p:nvSpPr>
        <p:spPr>
          <a:xfrm>
            <a:off x="61531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8" name="Shape 676"/>
          <p:cNvSpPr/>
          <p:nvPr/>
        </p:nvSpPr>
        <p:spPr>
          <a:xfrm>
            <a:off x="64008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9" name="Shape 677"/>
          <p:cNvSpPr/>
          <p:nvPr/>
        </p:nvSpPr>
        <p:spPr>
          <a:xfrm>
            <a:off x="664845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0" name="Shape 678"/>
          <p:cNvSpPr/>
          <p:nvPr/>
        </p:nvSpPr>
        <p:spPr>
          <a:xfrm>
            <a:off x="6896100" y="49460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1" name="Shape 679"/>
          <p:cNvSpPr/>
          <p:nvPr/>
        </p:nvSpPr>
        <p:spPr>
          <a:xfrm>
            <a:off x="9525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2" name="Shape 680"/>
          <p:cNvSpPr/>
          <p:nvPr/>
        </p:nvSpPr>
        <p:spPr>
          <a:xfrm>
            <a:off x="12001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3" name="Shape 681"/>
          <p:cNvSpPr/>
          <p:nvPr/>
        </p:nvSpPr>
        <p:spPr>
          <a:xfrm>
            <a:off x="14478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4" name="Shape 682"/>
          <p:cNvSpPr/>
          <p:nvPr/>
        </p:nvSpPr>
        <p:spPr>
          <a:xfrm>
            <a:off x="16954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5" name="Shape 683"/>
          <p:cNvSpPr/>
          <p:nvPr/>
        </p:nvSpPr>
        <p:spPr>
          <a:xfrm>
            <a:off x="19431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6" name="Shape 684"/>
          <p:cNvSpPr/>
          <p:nvPr/>
        </p:nvSpPr>
        <p:spPr>
          <a:xfrm>
            <a:off x="21907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7" name="Shape 685"/>
          <p:cNvSpPr/>
          <p:nvPr/>
        </p:nvSpPr>
        <p:spPr>
          <a:xfrm>
            <a:off x="24384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8" name="Shape 686"/>
          <p:cNvSpPr/>
          <p:nvPr/>
        </p:nvSpPr>
        <p:spPr>
          <a:xfrm>
            <a:off x="26860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9" name="Shape 687"/>
          <p:cNvSpPr/>
          <p:nvPr/>
        </p:nvSpPr>
        <p:spPr>
          <a:xfrm>
            <a:off x="29337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0" name="Shape 688"/>
          <p:cNvSpPr/>
          <p:nvPr/>
        </p:nvSpPr>
        <p:spPr>
          <a:xfrm>
            <a:off x="31813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1" name="Shape 689"/>
          <p:cNvSpPr/>
          <p:nvPr/>
        </p:nvSpPr>
        <p:spPr>
          <a:xfrm>
            <a:off x="34290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2" name="Shape 690"/>
          <p:cNvSpPr/>
          <p:nvPr/>
        </p:nvSpPr>
        <p:spPr>
          <a:xfrm>
            <a:off x="36766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3" name="Shape 691"/>
          <p:cNvSpPr/>
          <p:nvPr/>
        </p:nvSpPr>
        <p:spPr>
          <a:xfrm>
            <a:off x="39243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4" name="Shape 692"/>
          <p:cNvSpPr/>
          <p:nvPr/>
        </p:nvSpPr>
        <p:spPr>
          <a:xfrm>
            <a:off x="41719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5" name="Shape 693"/>
          <p:cNvSpPr/>
          <p:nvPr/>
        </p:nvSpPr>
        <p:spPr>
          <a:xfrm>
            <a:off x="44196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6" name="Shape 694"/>
          <p:cNvSpPr/>
          <p:nvPr/>
        </p:nvSpPr>
        <p:spPr>
          <a:xfrm>
            <a:off x="46672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7" name="Shape 695"/>
          <p:cNvSpPr/>
          <p:nvPr/>
        </p:nvSpPr>
        <p:spPr>
          <a:xfrm>
            <a:off x="49149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8" name="Shape 696"/>
          <p:cNvSpPr/>
          <p:nvPr/>
        </p:nvSpPr>
        <p:spPr>
          <a:xfrm>
            <a:off x="51625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9" name="Shape 697"/>
          <p:cNvSpPr/>
          <p:nvPr/>
        </p:nvSpPr>
        <p:spPr>
          <a:xfrm>
            <a:off x="54102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0" name="Shape 698"/>
          <p:cNvSpPr/>
          <p:nvPr/>
        </p:nvSpPr>
        <p:spPr>
          <a:xfrm>
            <a:off x="56578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1" name="Shape 699"/>
          <p:cNvSpPr/>
          <p:nvPr/>
        </p:nvSpPr>
        <p:spPr>
          <a:xfrm>
            <a:off x="59055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2" name="Shape 700"/>
          <p:cNvSpPr/>
          <p:nvPr/>
        </p:nvSpPr>
        <p:spPr>
          <a:xfrm>
            <a:off x="61531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3" name="Shape 701"/>
          <p:cNvSpPr/>
          <p:nvPr/>
        </p:nvSpPr>
        <p:spPr>
          <a:xfrm>
            <a:off x="64008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4" name="Shape 702"/>
          <p:cNvSpPr/>
          <p:nvPr/>
        </p:nvSpPr>
        <p:spPr>
          <a:xfrm>
            <a:off x="664845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5" name="Shape 703"/>
          <p:cNvSpPr/>
          <p:nvPr/>
        </p:nvSpPr>
        <p:spPr>
          <a:xfrm>
            <a:off x="6896100" y="51936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6" name="Shape 704"/>
          <p:cNvSpPr/>
          <p:nvPr/>
        </p:nvSpPr>
        <p:spPr>
          <a:xfrm>
            <a:off x="9525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7" name="Shape 705"/>
          <p:cNvSpPr/>
          <p:nvPr/>
        </p:nvSpPr>
        <p:spPr>
          <a:xfrm>
            <a:off x="12001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8" name="Shape 706"/>
          <p:cNvSpPr/>
          <p:nvPr/>
        </p:nvSpPr>
        <p:spPr>
          <a:xfrm>
            <a:off x="14478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9" name="Shape 707"/>
          <p:cNvSpPr/>
          <p:nvPr/>
        </p:nvSpPr>
        <p:spPr>
          <a:xfrm>
            <a:off x="16954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0" name="Shape 708"/>
          <p:cNvSpPr/>
          <p:nvPr/>
        </p:nvSpPr>
        <p:spPr>
          <a:xfrm>
            <a:off x="19431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1" name="Shape 709"/>
          <p:cNvSpPr/>
          <p:nvPr/>
        </p:nvSpPr>
        <p:spPr>
          <a:xfrm>
            <a:off x="21907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2" name="Shape 710"/>
          <p:cNvSpPr/>
          <p:nvPr/>
        </p:nvSpPr>
        <p:spPr>
          <a:xfrm>
            <a:off x="24384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3" name="Shape 711"/>
          <p:cNvSpPr/>
          <p:nvPr/>
        </p:nvSpPr>
        <p:spPr>
          <a:xfrm>
            <a:off x="26860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4" name="Shape 712"/>
          <p:cNvSpPr/>
          <p:nvPr/>
        </p:nvSpPr>
        <p:spPr>
          <a:xfrm>
            <a:off x="29337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5" name="Shape 713"/>
          <p:cNvSpPr/>
          <p:nvPr/>
        </p:nvSpPr>
        <p:spPr>
          <a:xfrm>
            <a:off x="31813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6" name="Shape 714"/>
          <p:cNvSpPr/>
          <p:nvPr/>
        </p:nvSpPr>
        <p:spPr>
          <a:xfrm>
            <a:off x="34290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7" name="Shape 715"/>
          <p:cNvSpPr/>
          <p:nvPr/>
        </p:nvSpPr>
        <p:spPr>
          <a:xfrm>
            <a:off x="36766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8" name="Shape 716"/>
          <p:cNvSpPr/>
          <p:nvPr/>
        </p:nvSpPr>
        <p:spPr>
          <a:xfrm>
            <a:off x="39243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9" name="Shape 717"/>
          <p:cNvSpPr/>
          <p:nvPr/>
        </p:nvSpPr>
        <p:spPr>
          <a:xfrm>
            <a:off x="41719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0" name="Shape 718"/>
          <p:cNvSpPr/>
          <p:nvPr/>
        </p:nvSpPr>
        <p:spPr>
          <a:xfrm>
            <a:off x="44196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1" name="Shape 719"/>
          <p:cNvSpPr/>
          <p:nvPr/>
        </p:nvSpPr>
        <p:spPr>
          <a:xfrm>
            <a:off x="46672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2" name="Shape 720"/>
          <p:cNvSpPr/>
          <p:nvPr/>
        </p:nvSpPr>
        <p:spPr>
          <a:xfrm>
            <a:off x="49149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3" name="Shape 721"/>
          <p:cNvSpPr/>
          <p:nvPr/>
        </p:nvSpPr>
        <p:spPr>
          <a:xfrm>
            <a:off x="51625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4" name="Shape 722"/>
          <p:cNvSpPr/>
          <p:nvPr/>
        </p:nvSpPr>
        <p:spPr>
          <a:xfrm>
            <a:off x="54102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5" name="Shape 723"/>
          <p:cNvSpPr/>
          <p:nvPr/>
        </p:nvSpPr>
        <p:spPr>
          <a:xfrm>
            <a:off x="56578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6" name="Shape 724"/>
          <p:cNvSpPr/>
          <p:nvPr/>
        </p:nvSpPr>
        <p:spPr>
          <a:xfrm>
            <a:off x="59055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7" name="Shape 725"/>
          <p:cNvSpPr/>
          <p:nvPr/>
        </p:nvSpPr>
        <p:spPr>
          <a:xfrm>
            <a:off x="61531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8" name="Shape 726"/>
          <p:cNvSpPr/>
          <p:nvPr/>
        </p:nvSpPr>
        <p:spPr>
          <a:xfrm>
            <a:off x="64008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9" name="Shape 727"/>
          <p:cNvSpPr/>
          <p:nvPr/>
        </p:nvSpPr>
        <p:spPr>
          <a:xfrm>
            <a:off x="664845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0" name="Shape 728"/>
          <p:cNvSpPr/>
          <p:nvPr/>
        </p:nvSpPr>
        <p:spPr>
          <a:xfrm>
            <a:off x="6896100" y="54413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1" name="Shape 729"/>
          <p:cNvSpPr/>
          <p:nvPr/>
        </p:nvSpPr>
        <p:spPr>
          <a:xfrm>
            <a:off x="9525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2" name="Shape 730"/>
          <p:cNvSpPr/>
          <p:nvPr/>
        </p:nvSpPr>
        <p:spPr>
          <a:xfrm>
            <a:off x="12001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3" name="Shape 731"/>
          <p:cNvSpPr/>
          <p:nvPr/>
        </p:nvSpPr>
        <p:spPr>
          <a:xfrm>
            <a:off x="14478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4" name="Shape 732"/>
          <p:cNvSpPr/>
          <p:nvPr/>
        </p:nvSpPr>
        <p:spPr>
          <a:xfrm>
            <a:off x="16954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5" name="Shape 733"/>
          <p:cNvSpPr/>
          <p:nvPr/>
        </p:nvSpPr>
        <p:spPr>
          <a:xfrm>
            <a:off x="19431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6" name="Shape 734"/>
          <p:cNvSpPr/>
          <p:nvPr/>
        </p:nvSpPr>
        <p:spPr>
          <a:xfrm>
            <a:off x="21907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7" name="Shape 735"/>
          <p:cNvSpPr/>
          <p:nvPr/>
        </p:nvSpPr>
        <p:spPr>
          <a:xfrm>
            <a:off x="24384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8" name="Shape 736"/>
          <p:cNvSpPr/>
          <p:nvPr/>
        </p:nvSpPr>
        <p:spPr>
          <a:xfrm>
            <a:off x="26860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9" name="Shape 737"/>
          <p:cNvSpPr/>
          <p:nvPr/>
        </p:nvSpPr>
        <p:spPr>
          <a:xfrm>
            <a:off x="29337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0" name="Shape 738"/>
          <p:cNvSpPr/>
          <p:nvPr/>
        </p:nvSpPr>
        <p:spPr>
          <a:xfrm>
            <a:off x="31813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1" name="Shape 739"/>
          <p:cNvSpPr/>
          <p:nvPr/>
        </p:nvSpPr>
        <p:spPr>
          <a:xfrm>
            <a:off x="34290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2" name="Shape 740"/>
          <p:cNvSpPr/>
          <p:nvPr/>
        </p:nvSpPr>
        <p:spPr>
          <a:xfrm>
            <a:off x="36766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3" name="Shape 741"/>
          <p:cNvSpPr/>
          <p:nvPr/>
        </p:nvSpPr>
        <p:spPr>
          <a:xfrm>
            <a:off x="39243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4" name="Shape 742"/>
          <p:cNvSpPr/>
          <p:nvPr/>
        </p:nvSpPr>
        <p:spPr>
          <a:xfrm>
            <a:off x="41719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5" name="Shape 743"/>
          <p:cNvSpPr/>
          <p:nvPr/>
        </p:nvSpPr>
        <p:spPr>
          <a:xfrm>
            <a:off x="44196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6" name="Shape 744"/>
          <p:cNvSpPr/>
          <p:nvPr/>
        </p:nvSpPr>
        <p:spPr>
          <a:xfrm>
            <a:off x="46672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7" name="Shape 745"/>
          <p:cNvSpPr/>
          <p:nvPr/>
        </p:nvSpPr>
        <p:spPr>
          <a:xfrm>
            <a:off x="49149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8" name="Shape 746"/>
          <p:cNvSpPr/>
          <p:nvPr/>
        </p:nvSpPr>
        <p:spPr>
          <a:xfrm>
            <a:off x="51625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9" name="Shape 747"/>
          <p:cNvSpPr/>
          <p:nvPr/>
        </p:nvSpPr>
        <p:spPr>
          <a:xfrm>
            <a:off x="54102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0" name="Shape 748"/>
          <p:cNvSpPr/>
          <p:nvPr/>
        </p:nvSpPr>
        <p:spPr>
          <a:xfrm>
            <a:off x="56578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1" name="Shape 749"/>
          <p:cNvSpPr/>
          <p:nvPr/>
        </p:nvSpPr>
        <p:spPr>
          <a:xfrm>
            <a:off x="59055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2" name="Shape 750"/>
          <p:cNvSpPr/>
          <p:nvPr/>
        </p:nvSpPr>
        <p:spPr>
          <a:xfrm>
            <a:off x="61531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3" name="Shape 751"/>
          <p:cNvSpPr/>
          <p:nvPr/>
        </p:nvSpPr>
        <p:spPr>
          <a:xfrm>
            <a:off x="64008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4" name="Shape 752"/>
          <p:cNvSpPr/>
          <p:nvPr/>
        </p:nvSpPr>
        <p:spPr>
          <a:xfrm>
            <a:off x="664845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5" name="Shape 753"/>
          <p:cNvSpPr/>
          <p:nvPr/>
        </p:nvSpPr>
        <p:spPr>
          <a:xfrm>
            <a:off x="6896100" y="568895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6" name="Shape 754"/>
          <p:cNvSpPr/>
          <p:nvPr/>
        </p:nvSpPr>
        <p:spPr>
          <a:xfrm>
            <a:off x="9525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7" name="Shape 755"/>
          <p:cNvSpPr/>
          <p:nvPr/>
        </p:nvSpPr>
        <p:spPr>
          <a:xfrm>
            <a:off x="12001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8" name="Shape 756"/>
          <p:cNvSpPr/>
          <p:nvPr/>
        </p:nvSpPr>
        <p:spPr>
          <a:xfrm>
            <a:off x="14478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9" name="Shape 757"/>
          <p:cNvSpPr/>
          <p:nvPr/>
        </p:nvSpPr>
        <p:spPr>
          <a:xfrm>
            <a:off x="16954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0" name="Shape 758"/>
          <p:cNvSpPr/>
          <p:nvPr/>
        </p:nvSpPr>
        <p:spPr>
          <a:xfrm>
            <a:off x="19431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1" name="Shape 759"/>
          <p:cNvSpPr/>
          <p:nvPr/>
        </p:nvSpPr>
        <p:spPr>
          <a:xfrm>
            <a:off x="21907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2" name="Shape 760"/>
          <p:cNvSpPr/>
          <p:nvPr/>
        </p:nvSpPr>
        <p:spPr>
          <a:xfrm>
            <a:off x="24384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3" name="Shape 761"/>
          <p:cNvSpPr/>
          <p:nvPr/>
        </p:nvSpPr>
        <p:spPr>
          <a:xfrm>
            <a:off x="268605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4" name="Shape 762"/>
          <p:cNvSpPr/>
          <p:nvPr/>
        </p:nvSpPr>
        <p:spPr>
          <a:xfrm>
            <a:off x="2933700" y="5936605"/>
            <a:ext cx="209550" cy="209550"/>
          </a:xfrm>
          <a:prstGeom prst="roundRect">
            <a:avLst>
              <a:gd name="adj" fmla="val 18182"/>
            </a:avLst>
          </a:prstGeom>
          <a:solidFill>
            <a:srgbClr val="F08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5" name="Text 763"/>
          <p:cNvSpPr/>
          <p:nvPr/>
        </p:nvSpPr>
        <p:spPr>
          <a:xfrm>
            <a:off x="8763000" y="3460105"/>
            <a:ext cx="942975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ProcessBench · n = 500</a:t>
            </a:r>
            <a:endParaRPr lang="en-US" sz="2550" dirty="0"/>
          </a:p>
        </p:txBody>
      </p:sp>
      <p:sp>
        <p:nvSpPr>
          <p:cNvPr id="766" name="Text 764"/>
          <p:cNvSpPr/>
          <p:nvPr/>
        </p:nvSpPr>
        <p:spPr>
          <a:xfrm>
            <a:off x="8763000" y="3945880"/>
            <a:ext cx="942975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111"/>
              </a:lnSpc>
              <a:buNone/>
            </a:pPr>
            <a:r>
              <a:rPr lang="en-US" sz="3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correct-answer Omni-MATH solutions</a:t>
            </a:r>
            <a:endParaRPr lang="en-US" sz="3000" dirty="0"/>
          </a:p>
        </p:txBody>
      </p:sp>
      <p:sp>
        <p:nvSpPr>
          <p:cNvPr id="767" name="Text 765"/>
          <p:cNvSpPr/>
          <p:nvPr/>
        </p:nvSpPr>
        <p:spPr>
          <a:xfrm>
            <a:off x="8763000" y="5650855"/>
            <a:ext cx="9429750" cy="1466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705"/>
              </a:lnSpc>
              <a:buNone/>
            </a:pPr>
            <a:r>
              <a:rPr lang="en-US" sz="1125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51.8%</a:t>
            </a:r>
            <a:endParaRPr lang="en-US" sz="11250" dirty="0"/>
          </a:p>
        </p:txBody>
      </p:sp>
      <p:sp>
        <p:nvSpPr>
          <p:cNvPr id="768" name="Text 766"/>
          <p:cNvSpPr/>
          <p:nvPr/>
        </p:nvSpPr>
        <p:spPr>
          <a:xfrm>
            <a:off x="8763000" y="7212955"/>
            <a:ext cx="9429750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1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Contained a reasoning error</a:t>
            </a:r>
            <a:endParaRPr lang="en-US" sz="3150" dirty="0"/>
          </a:p>
        </p:txBody>
      </p:sp>
      <p:sp>
        <p:nvSpPr>
          <p:cNvPr id="769" name="Shape 767"/>
          <p:cNvSpPr/>
          <p:nvPr/>
        </p:nvSpPr>
        <p:spPr>
          <a:xfrm>
            <a:off x="8763000" y="7850907"/>
            <a:ext cx="2249993" cy="429071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0" name="Text 768"/>
          <p:cNvSpPr/>
          <p:nvPr/>
        </p:nvSpPr>
        <p:spPr>
          <a:xfrm>
            <a:off x="8972550" y="7927107"/>
            <a:ext cx="1907093" cy="314771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sample</a:t>
            </a:r>
            <a:endParaRPr lang="en-US" sz="1950" dirty="0"/>
          </a:p>
        </p:txBody>
      </p:sp>
      <p:sp>
        <p:nvSpPr>
          <p:cNvPr id="771" name="Text 769"/>
          <p:cNvSpPr/>
          <p:nvPr/>
        </p:nvSpPr>
        <p:spPr>
          <a:xfrm>
            <a:off x="952500" y="9696450"/>
            <a:ext cx="387209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Zheng et al., 2025 · ProcessBench</a:t>
            </a:r>
            <a:endParaRPr lang="en-US" sz="1800" dirty="0"/>
          </a:p>
        </p:txBody>
      </p:sp>
      <p:sp>
        <p:nvSpPr>
          <p:cNvPr id="772" name="Text 770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1800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742950"/>
            <a:ext cx="8986257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B14 · Proposed study: design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5365909" y="961579"/>
            <a:ext cx="1969591" cy="419100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556409" y="1037779"/>
            <a:ext cx="1664791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study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52500" y="2819251"/>
            <a:ext cx="180213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FIXED: STARTING MODEL · HELD-OUT CODE-TASK FAMILY · EVALUATION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3200251"/>
            <a:ext cx="5334000" cy="1038225"/>
          </a:xfrm>
          <a:prstGeom prst="roundRect">
            <a:avLst>
              <a:gd name="adj" fmla="val 14679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81100" y="3390751"/>
            <a:ext cx="53644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Terminal acceptance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181100" y="3771751"/>
            <a:ext cx="536448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 / fail on training tests</a:t>
            </a:r>
            <a:endParaRPr lang="en-US" sz="1875" dirty="0"/>
          </a:p>
        </p:txBody>
      </p:sp>
      <p:sp>
        <p:nvSpPr>
          <p:cNvPr id="9" name="Shape 7"/>
          <p:cNvSpPr/>
          <p:nvPr/>
        </p:nvSpPr>
        <p:spPr>
          <a:xfrm>
            <a:off x="6477000" y="3200251"/>
            <a:ext cx="5334000" cy="1038225"/>
          </a:xfrm>
          <a:prstGeom prst="roundRect">
            <a:avLst>
              <a:gd name="adj" fmla="val 14679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705600" y="3390751"/>
            <a:ext cx="53644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Intermediate checks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6705600" y="3771751"/>
            <a:ext cx="536448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executable checks where tasks allow</a:t>
            </a:r>
            <a:endParaRPr lang="en-US" sz="1875" dirty="0"/>
          </a:p>
        </p:txBody>
      </p:sp>
      <p:sp>
        <p:nvSpPr>
          <p:cNvPr id="12" name="Shape 10"/>
          <p:cNvSpPr/>
          <p:nvPr/>
        </p:nvSpPr>
        <p:spPr>
          <a:xfrm>
            <a:off x="12001500" y="3200251"/>
            <a:ext cx="5334000" cy="1038225"/>
          </a:xfrm>
          <a:prstGeom prst="roundRect">
            <a:avLst>
              <a:gd name="adj" fmla="val 14679"/>
            </a:avLst>
          </a:prstGeom>
          <a:solidFill>
            <a:srgbClr val="1B293B"/>
          </a:solidFill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230100" y="3390751"/>
            <a:ext cx="53644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</a:t>
            </a: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 Feedback-conditioned teacher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12230100" y="3771751"/>
            <a:ext cx="5364480" cy="314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feedback in teacher context</a:t>
            </a:r>
            <a:endParaRPr lang="en-US" sz="1875" dirty="0"/>
          </a:p>
        </p:txBody>
      </p:sp>
      <p:sp>
        <p:nvSpPr>
          <p:cNvPr id="15" name="Text 13"/>
          <p:cNvSpPr/>
          <p:nvPr/>
        </p:nvSpPr>
        <p:spPr>
          <a:xfrm>
            <a:off x="952500" y="4538514"/>
            <a:ext cx="23812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2550" dirty="0"/>
          </a:p>
        </p:txBody>
      </p:sp>
      <p:sp>
        <p:nvSpPr>
          <p:cNvPr id="16" name="Shape 14"/>
          <p:cNvSpPr/>
          <p:nvPr/>
        </p:nvSpPr>
        <p:spPr>
          <a:xfrm>
            <a:off x="1304925" y="4409926"/>
            <a:ext cx="11675864" cy="628650"/>
          </a:xfrm>
          <a:prstGeom prst="roundRect">
            <a:avLst>
              <a:gd name="adj" fmla="val 24242"/>
            </a:avLst>
          </a:prstGeom>
          <a:solidFill>
            <a:srgbClr val="1B293B"/>
          </a:solidFill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533525" y="4562326"/>
            <a:ext cx="1156894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outcome</a:t>
            </a:r>
            <a:r>
              <a:rPr lang="en-US" sz="22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held-out pass@1 at fixed total compute, by an independent evaluator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952500" y="5210026"/>
            <a:ext cx="16383000" cy="1794272"/>
          </a:xfrm>
          <a:prstGeom prst="roundRect">
            <a:avLst>
              <a:gd name="adj" fmla="val 8494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00150" y="5400526"/>
            <a:ext cx="16364331" cy="731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Hypothesis </a:t>
            </a: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for a named starting model and held-out code-task family, G improves pass@1 over T by at least Δ points at equal total compute.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200150" y="6169968"/>
            <a:ext cx="16364331" cy="681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Prespecify Δ, number of training runs, and interval method. Interval entirely below Δ: target-sized benefit ruled out under these conditions. Interval spanning Δ: inconclusive.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952500" y="7175748"/>
            <a:ext cx="5334000" cy="948630"/>
          </a:xfrm>
          <a:prstGeom prst="roundRect">
            <a:avLst>
              <a:gd name="adj" fmla="val 1606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62050" y="7328148"/>
            <a:ext cx="5074920" cy="681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Matched information </a:t>
            </a:r>
            <a:r>
              <a:rPr lang="en-US" sz="19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isolates the mechanism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6477000" y="7175748"/>
            <a:ext cx="5334000" cy="948630"/>
          </a:xfrm>
          <a:prstGeom prst="roundRect">
            <a:avLst>
              <a:gd name="adj" fmla="val 1606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686550" y="7328148"/>
            <a:ext cx="5074920" cy="681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Matched total cost</a:t>
            </a:r>
            <a:r>
              <a:rPr lang="en-US" sz="19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tests the recipe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12001500" y="7175748"/>
            <a:ext cx="5334000" cy="948630"/>
          </a:xfrm>
          <a:prstGeom prst="roundRect">
            <a:avLst>
              <a:gd name="adj" fmla="val 1606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211050" y="7328148"/>
            <a:ext cx="5074920" cy="681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9032"/>
              </a:lnSpc>
              <a:buNone/>
            </a:pPr>
            <a:r>
              <a:rPr lang="en-US" sz="19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Follow-ups </a:t>
            </a:r>
            <a:r>
              <a:rPr lang="en-US" sz="19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: perturb checker coverage and noise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52500" y="9734550"/>
            <a:ext cx="77017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study · not yet run · controls and failure cases: backup B12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180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4777695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B15 · Proposed study: controls and failure cases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5365909" y="675829"/>
            <a:ext cx="1969591" cy="419100"/>
          </a:xfrm>
          <a:prstGeom prst="roundRect">
            <a:avLst>
              <a:gd name="adj" fmla="val 50000"/>
            </a:avLst>
          </a:prstGeom>
          <a:ln w="19050">
            <a:solidFill>
              <a:srgbClr val="EAA6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556409" y="752029"/>
            <a:ext cx="1664791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study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52500" y="3385840"/>
            <a:ext cx="885348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952500" y="37668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62050" y="39192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update (starting model)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952500" y="44907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62050" y="46431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 on accepted samples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952500" y="52146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62050" y="53670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Shuffled reward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52500" y="59385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62050" y="60909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Matched information: give T the feedback as plain context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952500" y="66624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62050" y="68148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Matched total cost: equalize all ledger items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286875" y="3385840"/>
            <a:ext cx="885348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FAILURE CASES TO WATCH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9286875" y="37668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496425" y="39192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context leaks the answer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9286875" y="44907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96425" y="46431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tests overlap the evaluation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9286875" y="52146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496425" y="53670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Gains only on familiar questions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9286875" y="59385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496425" y="60909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Checker coverage too narrow to separate conditions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9286875" y="6662440"/>
            <a:ext cx="8048625" cy="609600"/>
          </a:xfrm>
          <a:prstGeom prst="roundRect">
            <a:avLst>
              <a:gd name="adj" fmla="val 2500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496425" y="6814840"/>
            <a:ext cx="7870984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Run-to-run spread larger than Δ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52500" y="9734550"/>
            <a:ext cx="315896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study · not yet run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</a:t>
            </a:r>
            <a:endParaRPr lang="en-US" sz="180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2525033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B16 · Systems: staleness and throughput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6191905" y="675829"/>
            <a:ext cx="1143595" cy="419100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382405" y="752029"/>
            <a:ext cx="8387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52500" y="2981027"/>
            <a:ext cx="8048625" cy="1000125"/>
          </a:xfrm>
          <a:prstGeom prst="roundRect">
            <a:avLst>
              <a:gd name="adj" fmla="val 1523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81100" y="3152477"/>
            <a:ext cx="835056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Behavior log-probabilities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1181100" y="3514427"/>
            <a:ext cx="835056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them at sampling time; they define the ratio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52500" y="4114502"/>
            <a:ext cx="8048625" cy="1000125"/>
          </a:xfrm>
          <a:prstGeom prst="roundRect">
            <a:avLst>
              <a:gd name="adj" fmla="val 1523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81100" y="4285952"/>
            <a:ext cx="835056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Stale data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181100" y="4647902"/>
            <a:ext cx="835056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 staleness; correct with importance ratios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952500" y="5247977"/>
            <a:ext cx="8048625" cy="1000125"/>
          </a:xfrm>
          <a:prstGeom prst="roundRect">
            <a:avLst>
              <a:gd name="adj" fmla="val 15238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81100" y="5419427"/>
            <a:ext cx="835056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Tool-observation masking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181100" y="5781377"/>
            <a:ext cx="8350568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exclude environment tokens from the policy loss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952500" y="6381452"/>
            <a:ext cx="8048625" cy="1295400"/>
          </a:xfrm>
          <a:prstGeom prst="roundRect">
            <a:avLst>
              <a:gd name="adj" fmla="val 11765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81100" y="6552902"/>
            <a:ext cx="8350568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Partial rollouts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181100" y="6914852"/>
            <a:ext cx="7819168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 long responses and resume later; responses can span policy versions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286875" y="2981027"/>
            <a:ext cx="885348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· QWEN3-8B · NON-PARTIAL → PARTIAL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9286875" y="3381077"/>
            <a:ext cx="8048625" cy="1760041"/>
          </a:xfrm>
          <a:prstGeom prst="roundRect">
            <a:avLst>
              <a:gd name="adj" fmla="val 8659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305925" y="3400127"/>
            <a:ext cx="1428750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0734675" y="3400127"/>
            <a:ext cx="3290888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906125" y="3533477"/>
            <a:ext cx="304671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TOKENS/S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4025563" y="3400127"/>
            <a:ext cx="3290888" cy="5334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4197013" y="3533477"/>
            <a:ext cx="304671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AIME24 (%)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9305925" y="3933527"/>
            <a:ext cx="14287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477375" y="4066877"/>
            <a:ext cx="11620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GRPO</a:t>
            </a:r>
            <a:endParaRPr lang="en-US" sz="2100" dirty="0"/>
          </a:p>
        </p:txBody>
      </p:sp>
      <p:sp>
        <p:nvSpPr>
          <p:cNvPr id="26" name="Shape 24"/>
          <p:cNvSpPr/>
          <p:nvPr/>
        </p:nvSpPr>
        <p:spPr>
          <a:xfrm>
            <a:off x="10734675" y="3933527"/>
            <a:ext cx="3290888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906125" y="4066877"/>
            <a:ext cx="304671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7,756 → 11,594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14025563" y="3933527"/>
            <a:ext cx="3290888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4197013" y="4066877"/>
            <a:ext cx="304671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65.5 → 68.1</a:t>
            </a:r>
            <a:endParaRPr lang="en-US" sz="2100" dirty="0"/>
          </a:p>
        </p:txBody>
      </p:sp>
      <p:sp>
        <p:nvSpPr>
          <p:cNvPr id="30" name="Shape 28"/>
          <p:cNvSpPr/>
          <p:nvPr/>
        </p:nvSpPr>
        <p:spPr>
          <a:xfrm>
            <a:off x="9305925" y="4527798"/>
            <a:ext cx="14287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477375" y="4661148"/>
            <a:ext cx="11620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DAPO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10734675" y="4527798"/>
            <a:ext cx="3290888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906125" y="4661148"/>
            <a:ext cx="304671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11,470 → 12,439</a:t>
            </a:r>
            <a:endParaRPr lang="en-US" sz="2100" dirty="0"/>
          </a:p>
        </p:txBody>
      </p:sp>
      <p:sp>
        <p:nvSpPr>
          <p:cNvPr id="34" name="Shape 32"/>
          <p:cNvSpPr/>
          <p:nvPr/>
        </p:nvSpPr>
        <p:spPr>
          <a:xfrm>
            <a:off x="14025563" y="4527798"/>
            <a:ext cx="3290888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4197013" y="4661148"/>
            <a:ext cx="3046714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70.5 → 68.9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9286875" y="5274469"/>
            <a:ext cx="8290084" cy="681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187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Rollout throughput, not end-to-end training throughput. Accuracy moves in opposite directions. 16 samples per question, 16,384-token cap.</a:t>
            </a:r>
            <a:endParaRPr lang="en-US" sz="1875" dirty="0"/>
          </a:p>
        </p:txBody>
      </p:sp>
      <p:sp>
        <p:nvSpPr>
          <p:cNvPr id="37" name="Shape 35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952500" y="9734550"/>
            <a:ext cx="766920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 et al., 2025 · AReaL v5 · Zhou et al., 2025 · APRIL v3, Tables 1–2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endParaRPr lang="en-US" sz="180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742950"/>
            <a:ext cx="10702930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B17 · Retention after RLVR: TÜLU 3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5327957" y="961579"/>
            <a:ext cx="2007543" cy="419100"/>
          </a:xfrm>
          <a:prstGeom prst="roundRect">
            <a:avLst>
              <a:gd name="adj" fmla="val 50000"/>
            </a:avLst>
          </a:prstGeom>
          <a:ln w="19050">
            <a:solidFill>
              <a:srgbClr val="6EA8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518457" y="1037779"/>
            <a:ext cx="1702743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6EA8F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Published result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52500" y="2655094"/>
            <a:ext cx="180213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Tülu 3 · 8B · DPO checkpoint → RLVR checkpoint · scores in %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52500" y="3183731"/>
            <a:ext cx="266700" cy="266700"/>
          </a:xfrm>
          <a:prstGeom prst="ellipse">
            <a:avLst/>
          </a:prstGeom>
          <a:ln w="3810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333500" y="3178746"/>
            <a:ext cx="1865616" cy="314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DPO checkpoint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3446859" y="3183731"/>
            <a:ext cx="266700" cy="266700"/>
          </a:xfrm>
          <a:prstGeom prst="ellipse">
            <a:avLst/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827859" y="3178746"/>
            <a:ext cx="1971182" cy="314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RLVR checkpoint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952500" y="3845719"/>
            <a:ext cx="35623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GSM8K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952500" y="4283869"/>
            <a:ext cx="35623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· 8-shot CoT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476750" y="4188619"/>
            <a:ext cx="104775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2604254" y="4150519"/>
            <a:ext cx="493812" cy="95250"/>
          </a:xfrm>
          <a:prstGeom prst="roundRect">
            <a:avLst>
              <a:gd name="adj" fmla="val 5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2451854" y="4045744"/>
            <a:ext cx="304800" cy="304800"/>
          </a:xfrm>
          <a:prstGeom prst="ellipse">
            <a:avLst/>
          </a:prstGeom>
          <a:solidFill>
            <a:srgbClr val="101827"/>
          </a:solidFill>
          <a:ln w="3810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2945814" y="4045744"/>
            <a:ext cx="304800" cy="304800"/>
          </a:xfrm>
          <a:prstGeom prst="ellipse">
            <a:avLst/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994654" y="3674269"/>
            <a:ext cx="1219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84.3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2488614" y="4398169"/>
            <a:ext cx="121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87.6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5240000" y="3983831"/>
            <a:ext cx="230505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+3.3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52500" y="5103019"/>
            <a:ext cx="35623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952500" y="5541169"/>
            <a:ext cx="35623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· 4-shot CoT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476750" y="5445919"/>
            <a:ext cx="104775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272808" y="5407819"/>
            <a:ext cx="254347" cy="95250"/>
          </a:xfrm>
          <a:prstGeom prst="roundRect">
            <a:avLst>
              <a:gd name="adj" fmla="val 5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120408" y="5303044"/>
            <a:ext cx="304800" cy="304800"/>
          </a:xfrm>
          <a:prstGeom prst="ellipse">
            <a:avLst/>
          </a:prstGeom>
          <a:solidFill>
            <a:srgbClr val="101827"/>
          </a:solidFill>
          <a:ln w="3810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374904" y="5303044"/>
            <a:ext cx="304800" cy="304800"/>
          </a:xfrm>
          <a:prstGeom prst="ellipse">
            <a:avLst/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663208" y="4931569"/>
            <a:ext cx="1219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42.0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917704" y="5655469"/>
            <a:ext cx="121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43.7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15240000" y="5241131"/>
            <a:ext cx="230505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+1.7</a:t>
            </a:r>
            <a:endParaRPr lang="en-US" sz="3000" dirty="0"/>
          </a:p>
        </p:txBody>
      </p:sp>
      <p:sp>
        <p:nvSpPr>
          <p:cNvPr id="28" name="Text 26"/>
          <p:cNvSpPr/>
          <p:nvPr/>
        </p:nvSpPr>
        <p:spPr>
          <a:xfrm>
            <a:off x="952500" y="6360319"/>
            <a:ext cx="356235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</a:t>
            </a:r>
            <a:endParaRPr lang="en-US" sz="2700" dirty="0"/>
          </a:p>
        </p:txBody>
      </p:sp>
      <p:sp>
        <p:nvSpPr>
          <p:cNvPr id="29" name="Text 27"/>
          <p:cNvSpPr/>
          <p:nvPr/>
        </p:nvSpPr>
        <p:spPr>
          <a:xfrm>
            <a:off x="952500" y="6798469"/>
            <a:ext cx="35623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six-task mean · not checked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4476750" y="6703219"/>
            <a:ext cx="104775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2783889" y="6665119"/>
            <a:ext cx="254347" cy="95250"/>
          </a:xfrm>
          <a:prstGeom prst="roundRect">
            <a:avLst>
              <a:gd name="adj" fmla="val 50000"/>
            </a:avLst>
          </a:prstGeom>
          <a:solidFill>
            <a:srgbClr val="8C9BB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12885837" y="6560344"/>
            <a:ext cx="304800" cy="304800"/>
          </a:xfrm>
          <a:prstGeom prst="ellipse">
            <a:avLst/>
          </a:prstGeom>
          <a:solidFill>
            <a:srgbClr val="101827"/>
          </a:solidFill>
          <a:ln w="38100">
            <a:solidFill>
              <a:srgbClr val="B9C5D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12631489" y="6560344"/>
            <a:ext cx="304800" cy="304800"/>
          </a:xfrm>
          <a:prstGeom prst="ellipse">
            <a:avLst/>
          </a:prstGeom>
          <a:solidFill>
            <a:srgbClr val="6EA8F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2428637" y="6912769"/>
            <a:ext cx="121920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87.2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12174289" y="6188869"/>
            <a:ext cx="12192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85.5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15240000" y="6498431"/>
            <a:ext cx="230505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−1.7</a:t>
            </a:r>
            <a:endParaRPr lang="en-US" sz="3000" dirty="0"/>
          </a:p>
        </p:txBody>
      </p:sp>
      <p:sp>
        <p:nvSpPr>
          <p:cNvPr id="37" name="Text 35"/>
          <p:cNvSpPr/>
          <p:nvPr/>
        </p:nvSpPr>
        <p:spPr>
          <a:xfrm>
            <a:off x="4152900" y="7446169"/>
            <a:ext cx="6477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7146429" y="7446169"/>
            <a:ext cx="6477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10139958" y="7446169"/>
            <a:ext cx="6477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13133487" y="7446169"/>
            <a:ext cx="6477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14630400" y="7446169"/>
            <a:ext cx="6477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952500" y="7941469"/>
            <a:ext cx="18021300" cy="3851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stage differences for one model size. Not a general claim that RLVR reduces safety.</a:t>
            </a:r>
            <a:endParaRPr lang="en-US" sz="2025" dirty="0"/>
          </a:p>
        </p:txBody>
      </p:sp>
      <p:sp>
        <p:nvSpPr>
          <p:cNvPr id="43" name="Shape 41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952500" y="9734550"/>
            <a:ext cx="660737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Lambert et al., 2025 · Tülu 3, arXiv:2411.15124v5, Table 23</a:t>
            </a:r>
            <a:endParaRPr lang="en-US" sz="1800" dirty="0"/>
          </a:p>
        </p:txBody>
      </p:sp>
      <p:sp>
        <p:nvSpPr>
          <p:cNvPr id="45" name="Text 43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180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457200"/>
            <a:ext cx="12774201" cy="675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4310"/>
              </a:lnSpc>
              <a:buNone/>
            </a:pPr>
            <a:r>
              <a:rPr lang="en-US" sz="4650" b="1" kern="0" spc="-4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B18 · Checker errors and expected reward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16191905" y="675829"/>
            <a:ext cx="1143595" cy="419100"/>
          </a:xfrm>
          <a:prstGeom prst="roundRect">
            <a:avLst>
              <a:gd name="adj" fmla="val 50000"/>
            </a:avLst>
          </a:prstGeom>
          <a:ln w="19050">
            <a:solidFill>
              <a:srgbClr val="8C9B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6382405" y="752029"/>
            <a:ext cx="838795" cy="3048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8C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486978" y="3614440"/>
            <a:ext cx="22840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677728" y="3614440"/>
            <a:ext cx="22840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REJECTED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52500" y="3995440"/>
            <a:ext cx="1600200" cy="150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590800" y="3995440"/>
            <a:ext cx="2076450" cy="1466850"/>
          </a:xfrm>
          <a:prstGeom prst="roundRect">
            <a:avLst>
              <a:gd name="adj" fmla="val 10390"/>
            </a:avLst>
          </a:prstGeom>
          <a:solidFill>
            <a:srgbClr val="1B293B"/>
          </a:solidFill>
          <a:ln w="19050">
            <a:solidFill>
              <a:srgbClr val="65C8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09342" y="4257452"/>
            <a:ext cx="715361" cy="399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1 − f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3550146" y="4624090"/>
            <a:ext cx="233809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2125" dirty="0"/>
          </a:p>
        </p:txBody>
      </p:sp>
      <p:sp>
        <p:nvSpPr>
          <p:cNvPr id="11" name="Text 9"/>
          <p:cNvSpPr/>
          <p:nvPr/>
        </p:nvSpPr>
        <p:spPr>
          <a:xfrm>
            <a:off x="3063478" y="4938415"/>
            <a:ext cx="12071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accept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781550" y="3995440"/>
            <a:ext cx="2076450" cy="1466850"/>
          </a:xfrm>
          <a:prstGeom prst="roundRect">
            <a:avLst>
              <a:gd name="adj" fmla="val 1039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774680" y="4257452"/>
            <a:ext cx="166176" cy="399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5740896" y="4624090"/>
            <a:ext cx="233809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2125" dirty="0"/>
          </a:p>
        </p:txBody>
      </p:sp>
      <p:sp>
        <p:nvSpPr>
          <p:cNvPr id="15" name="Text 13"/>
          <p:cNvSpPr/>
          <p:nvPr/>
        </p:nvSpPr>
        <p:spPr>
          <a:xfrm>
            <a:off x="5267027" y="4938415"/>
            <a:ext cx="118169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reject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52500" y="5576590"/>
            <a:ext cx="1600200" cy="150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INCORRECT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590800" y="5576590"/>
            <a:ext cx="2076450" cy="1466850"/>
          </a:xfrm>
          <a:prstGeom prst="roundRect">
            <a:avLst>
              <a:gd name="adj" fmla="val 10390"/>
            </a:avLst>
          </a:prstGeom>
          <a:solidFill>
            <a:srgbClr val="1B293B"/>
          </a:solidFill>
          <a:ln w="19050">
            <a:solidFill>
              <a:srgbClr val="F080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583930" y="5838602"/>
            <a:ext cx="166176" cy="399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3550146" y="6205240"/>
            <a:ext cx="233809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125" dirty="0"/>
          </a:p>
        </p:txBody>
      </p:sp>
      <p:sp>
        <p:nvSpPr>
          <p:cNvPr id="20" name="Text 18"/>
          <p:cNvSpPr/>
          <p:nvPr/>
        </p:nvSpPr>
        <p:spPr>
          <a:xfrm>
            <a:off x="3018979" y="6519565"/>
            <a:ext cx="134193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accept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781550" y="5576590"/>
            <a:ext cx="2076450" cy="1466850"/>
          </a:xfrm>
          <a:prstGeom prst="roundRect">
            <a:avLst>
              <a:gd name="adj" fmla="val 10390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500092" y="5838602"/>
            <a:ext cx="715361" cy="3999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55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1 − f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5740896" y="6205240"/>
            <a:ext cx="233809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25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125" dirty="0"/>
          </a:p>
        </p:txBody>
      </p:sp>
      <p:sp>
        <p:nvSpPr>
          <p:cNvPr id="24" name="Text 22"/>
          <p:cNvSpPr/>
          <p:nvPr/>
        </p:nvSpPr>
        <p:spPr>
          <a:xfrm>
            <a:off x="5311527" y="6519565"/>
            <a:ext cx="109269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reject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239000" y="3021806"/>
            <a:ext cx="10096500" cy="940891"/>
          </a:xfrm>
          <a:prstGeom prst="roundRect">
            <a:avLst>
              <a:gd name="adj" fmla="val 16197"/>
            </a:avLst>
          </a:prstGeom>
          <a:solidFill>
            <a:srgbClr val="1B293B"/>
          </a:solidFill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524750" y="3250406"/>
            <a:ext cx="9827895" cy="5217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𝔼[r] = p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(1 − f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+ (1 − p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r>
              <a:rPr lang="en-US" sz="2850" dirty="0">
                <a:solidFill>
                  <a:srgbClr val="F2F5F9"/>
                </a:solidFill>
                <a:highlight>
                  <a:srgbClr val="1B293B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) f</a:t>
            </a:r>
            <a:r>
              <a:rPr lang="en-US" sz="2375" baseline="-400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850" dirty="0"/>
          </a:p>
        </p:txBody>
      </p:sp>
      <p:sp>
        <p:nvSpPr>
          <p:cNvPr id="27" name="Text 25"/>
          <p:cNvSpPr/>
          <p:nvPr/>
        </p:nvSpPr>
        <p:spPr>
          <a:xfrm>
            <a:off x="7239000" y="4191298"/>
            <a:ext cx="10399395" cy="7322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581"/>
              </a:lnSpc>
              <a:buNone/>
            </a:pPr>
            <a:r>
              <a:rPr lang="en-US" sz="2025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p_C: probability the response is correct for the intended task. Higher reward need not mean higher success when f₊ &gt; 0.</a:t>
            </a:r>
            <a:endParaRPr lang="en-US" sz="2025" dirty="0"/>
          </a:p>
        </p:txBody>
      </p:sp>
      <p:sp>
        <p:nvSpPr>
          <p:cNvPr id="28" name="Shape 26"/>
          <p:cNvSpPr/>
          <p:nvPr/>
        </p:nvSpPr>
        <p:spPr>
          <a:xfrm>
            <a:off x="7239000" y="5114032"/>
            <a:ext cx="10096500" cy="2026741"/>
          </a:xfrm>
          <a:prstGeom prst="roundRect">
            <a:avLst>
              <a:gd name="adj" fmla="val 7519"/>
            </a:avLst>
          </a:prstGeom>
          <a:ln w="19050">
            <a:solidFill>
              <a:srgbClr val="2C3E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7258050" y="5133082"/>
            <a:ext cx="6819900" cy="8001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429500" y="5266432"/>
            <a:ext cx="6681597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TINYV · QWEN2.5-7B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14077950" y="5133082"/>
            <a:ext cx="1619250" cy="8001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4249400" y="5266432"/>
            <a:ext cx="135255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 VERIFIER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15697200" y="5133082"/>
            <a:ext cx="1619250" cy="800100"/>
          </a:xfrm>
          <a:prstGeom prst="rect">
            <a:avLst/>
          </a:prstGeom>
          <a:solidFill>
            <a:srgbClr val="1B2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5868650" y="5266432"/>
            <a:ext cx="1352550" cy="571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216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TINYV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7258050" y="5933182"/>
            <a:ext cx="68199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7429500" y="6066532"/>
            <a:ext cx="6681597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HardVerify-Math</a:t>
            </a:r>
            <a:endParaRPr lang="en-US" sz="2100" dirty="0"/>
          </a:p>
        </p:txBody>
      </p:sp>
      <p:sp>
        <p:nvSpPr>
          <p:cNvPr id="37" name="Shape 35"/>
          <p:cNvSpPr/>
          <p:nvPr/>
        </p:nvSpPr>
        <p:spPr>
          <a:xfrm>
            <a:off x="14077950" y="5933182"/>
            <a:ext cx="1619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4249400" y="6066532"/>
            <a:ext cx="13525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58.64</a:t>
            </a:r>
            <a:endParaRPr lang="en-US" sz="2100" dirty="0"/>
          </a:p>
        </p:txBody>
      </p:sp>
      <p:sp>
        <p:nvSpPr>
          <p:cNvPr id="39" name="Shape 37"/>
          <p:cNvSpPr/>
          <p:nvPr/>
        </p:nvSpPr>
        <p:spPr>
          <a:xfrm>
            <a:off x="15697200" y="5933182"/>
            <a:ext cx="1619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15868650" y="6066532"/>
            <a:ext cx="13525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68.68</a:t>
            </a:r>
            <a:endParaRPr lang="en-US" sz="2100" dirty="0"/>
          </a:p>
        </p:txBody>
      </p:sp>
      <p:sp>
        <p:nvSpPr>
          <p:cNvPr id="41" name="Shape 39"/>
          <p:cNvSpPr/>
          <p:nvPr/>
        </p:nvSpPr>
        <p:spPr>
          <a:xfrm>
            <a:off x="7258050" y="6527453"/>
            <a:ext cx="681990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429500" y="6660803"/>
            <a:ext cx="6681597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b="1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MATH500</a:t>
            </a:r>
            <a:endParaRPr lang="en-US" sz="2100" dirty="0"/>
          </a:p>
        </p:txBody>
      </p:sp>
      <p:sp>
        <p:nvSpPr>
          <p:cNvPr id="43" name="Shape 41"/>
          <p:cNvSpPr/>
          <p:nvPr/>
        </p:nvSpPr>
        <p:spPr>
          <a:xfrm>
            <a:off x="14077950" y="6527453"/>
            <a:ext cx="1619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14249400" y="6660803"/>
            <a:ext cx="13525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72.40</a:t>
            </a:r>
            <a:endParaRPr lang="en-US" sz="2100" dirty="0"/>
          </a:p>
        </p:txBody>
      </p:sp>
      <p:sp>
        <p:nvSpPr>
          <p:cNvPr id="45" name="Shape 43"/>
          <p:cNvSpPr/>
          <p:nvPr/>
        </p:nvSpPr>
        <p:spPr>
          <a:xfrm>
            <a:off x="15697200" y="6527453"/>
            <a:ext cx="1619250" cy="19050"/>
          </a:xfrm>
          <a:prstGeom prst="rect">
            <a:avLst/>
          </a:prstGeom>
          <a:solidFill>
            <a:srgbClr val="2C3E5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15868650" y="6660803"/>
            <a:ext cx="1352550" cy="3847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73.40</a:t>
            </a:r>
            <a:endParaRPr lang="en-US" sz="2100" dirty="0"/>
          </a:p>
        </p:txBody>
      </p:sp>
      <p:sp>
        <p:nvSpPr>
          <p:cNvPr id="47" name="Text 45"/>
          <p:cNvSpPr/>
          <p:nvPr/>
        </p:nvSpPr>
        <p:spPr>
          <a:xfrm>
            <a:off x="7239000" y="7369373"/>
            <a:ext cx="1110615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Paired 5,000-question Big-Math training setting; recovers false rejects.</a:t>
            </a:r>
            <a:endParaRPr lang="en-US" sz="1800" dirty="0"/>
          </a:p>
        </p:txBody>
      </p:sp>
      <p:sp>
        <p:nvSpPr>
          <p:cNvPr id="48" name="Shape 46"/>
          <p:cNvSpPr/>
          <p:nvPr/>
        </p:nvSpPr>
        <p:spPr>
          <a:xfrm>
            <a:off x="952500" y="9582150"/>
            <a:ext cx="16383000" cy="19050"/>
          </a:xfrm>
          <a:prstGeom prst="rect">
            <a:avLst/>
          </a:prstGeom>
          <a:solidFill>
            <a:srgbClr val="2232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952500" y="9734550"/>
            <a:ext cx="578276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 et al., 2025 · TinyV, arXiv:2505.14625v2, Table 1</a:t>
            </a:r>
            <a:endParaRPr lang="en-US" sz="1800" dirty="0"/>
          </a:p>
        </p:txBody>
      </p:sp>
      <p:sp>
        <p:nvSpPr>
          <p:cNvPr id="50" name="Text 48"/>
          <p:cNvSpPr/>
          <p:nvPr/>
        </p:nvSpPr>
        <p:spPr>
          <a:xfrm>
            <a:off x="17081153" y="97345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</a:t>
            </a:r>
            <a:endParaRPr lang="en-US" sz="18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bg>
      <p:bgPr>
        <a:solidFill>
          <a:srgbClr val="10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2500" y="533400"/>
            <a:ext cx="1802130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EAA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52500" y="933450"/>
            <a:ext cx="5501179" cy="7169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789"/>
              </a:lnSpc>
              <a:buNone/>
            </a:pPr>
            <a:r>
              <a:rPr lang="en-US" sz="4950" b="1" kern="0" spc="-49" dirty="0">
                <a:solidFill>
                  <a:srgbClr val="F2F5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B19 · References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952500" y="3209032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Williams, 1992. REINFORCE. Machine Learning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334500" y="3209032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Schulman et al., 2016. GAE. arXiv:1506.02438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52500" y="3582293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Schulman et al., 2017. PPO. arXiv:1707.06347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334500" y="3582293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 et al., 2021. LoRA. arXiv:2106.09685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52500" y="3955554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Cobbe et al., 2021. Training verifiers. arXiv:2110.14168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334500" y="3955554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Chen et al., 2021. pass@k estimator. arXiv:2107.03374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952500" y="4328815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Ouyang et al., 2022. InstructGPT. arXiv:2203.02155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334500" y="4328815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Uesato et al., 2022. Process vs outcome. arXiv:2211.14275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52500" y="4702076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Rafailov et al., 2023. DPO. arXiv:2305.18290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334500" y="4702076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Lightman et al., 2023. PRM800K. arXiv:2305.20050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52500" y="5075337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Wang et al., 2024. Math-Shepherd. arXiv:2312.08935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334500" y="5075337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Shao et al., 2024. DeepSeekMath. arXiv:2402.03300v3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52500" y="5448598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Ahmadian et al., 2024. RLOO. arXiv:2402.14740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334500" y="5448598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Lambert et al., 2024. TÜLU 3. arXiv:2411.15124v5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52500" y="5821859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Zheng et al., 2024. ProcessBench. arXiv:2412.06559v2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334500" y="5821859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Guo et al., 2025. DeepSeek-R1. arXiv:2501.12948v1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52500" y="6195120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 et al., 2025. DAPO. arXiv:2503.14476v2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334500" y="6195120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Liu et al., 2025. Dr. GRPO. arXiv:2503.20783v1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52500" y="6568380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Yue et al., 2025. Coverage. arXiv:2504.13837v5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334500" y="6568380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Liu et al., 2025. ProRL. arXiv:2505.24864v1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52500" y="6941641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 et al., 2025. AReaL. arXiv:2505.24298v5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334500" y="6941641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Zheng et al., 2025. GSPO. arXiv:2507.18071v2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952500" y="7314902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Zhao et al., 2026. OPSD. arXiv:2601.18734v3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334500" y="7314902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Hübotter et al., 2026. SDPO. arXiv:2601.20802v2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952500" y="7688163"/>
            <a:ext cx="8801100" cy="335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429"/>
              </a:lnSpc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 et al., 2026. Cliff. arXiv:2609.02817v1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7081153" y="9696450"/>
            <a:ext cx="33054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B9C5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1516</TotalTime>
  <Words>16491</Words>
  <Application>Microsoft Macintosh PowerPoint</Application>
  <PresentationFormat>Custom</PresentationFormat>
  <Paragraphs>2949</Paragraphs>
  <Slides>145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48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Reinforcement Learning with Verifiable Rewards</dc:title>
  <dc:subject>Reinforcement Learning with Verifiable Rewards</dc:subject>
  <dc:creator>Vikash Singh</dc:creator>
  <cp:lastModifiedBy>Vikash Singh</cp:lastModifiedBy>
  <cp:revision>2</cp:revision>
  <dcterms:created xsi:type="dcterms:W3CDTF">2026-10-30T13:43:51Z</dcterms:created>
  <dcterms:modified xsi:type="dcterms:W3CDTF">2026-10-31T15:00:21Z</dcterms:modified>
</cp:coreProperties>
</file>