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</p:sldIdLst>
  <p:sldSz cy="10287000" cx="18288000"/>
  <p:notesSz cx="10287000" cy="18288000"/>
  <p:embeddedFontLst>
    <p:embeddedFont>
      <p:font typeface="IBM Plex Sans"/>
      <p:regular r:id="rId102"/>
      <p:bold r:id="rId103"/>
      <p:italic r:id="rId104"/>
      <p:boldItalic r:id="rId105"/>
    </p:embeddedFont>
    <p:embeddedFont>
      <p:font typeface="STIX Two Text"/>
      <p:regular r:id="rId106"/>
      <p:bold r:id="rId107"/>
      <p:italic r:id="rId108"/>
      <p:boldItalic r:id="rId109"/>
    </p:embeddedFont>
    <p:embeddedFont>
      <p:font typeface="IBM Plex Mono"/>
      <p:regular r:id="rId110"/>
      <p:bold r:id="rId111"/>
      <p:italic r:id="rId112"/>
      <p:boldItalic r:id="rId1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80" Type="http://schemas.openxmlformats.org/officeDocument/2006/relationships/slide" Target="slides/slide76.xml"/><Relationship Id="rId81" Type="http://schemas.openxmlformats.org/officeDocument/2006/relationships/slide" Target="slides/slide77.xml"/><Relationship Id="rId82" Type="http://schemas.openxmlformats.org/officeDocument/2006/relationships/slide" Target="slides/slide78.xml"/><Relationship Id="rId83" Type="http://schemas.openxmlformats.org/officeDocument/2006/relationships/slide" Target="slides/slide79.xml"/><Relationship Id="rId84" Type="http://schemas.openxmlformats.org/officeDocument/2006/relationships/slide" Target="slides/slide80.xml"/><Relationship Id="rId85" Type="http://schemas.openxmlformats.org/officeDocument/2006/relationships/slide" Target="slides/slide81.xml"/><Relationship Id="rId86" Type="http://schemas.openxmlformats.org/officeDocument/2006/relationships/slide" Target="slides/slide82.xml"/><Relationship Id="rId87" Type="http://schemas.openxmlformats.org/officeDocument/2006/relationships/slide" Target="slides/slide83.xml"/><Relationship Id="rId88" Type="http://schemas.openxmlformats.org/officeDocument/2006/relationships/slide" Target="slides/slide84.xml"/><Relationship Id="rId89" Type="http://schemas.openxmlformats.org/officeDocument/2006/relationships/slide" Target="slides/slide85.xml"/><Relationship Id="rId90" Type="http://schemas.openxmlformats.org/officeDocument/2006/relationships/slide" Target="slides/slide86.xml"/><Relationship Id="rId91" Type="http://schemas.openxmlformats.org/officeDocument/2006/relationships/slide" Target="slides/slide87.xml"/><Relationship Id="rId92" Type="http://schemas.openxmlformats.org/officeDocument/2006/relationships/slide" Target="slides/slide88.xml"/><Relationship Id="rId93" Type="http://schemas.openxmlformats.org/officeDocument/2006/relationships/slide" Target="slides/slide89.xml"/><Relationship Id="rId94" Type="http://schemas.openxmlformats.org/officeDocument/2006/relationships/slide" Target="slides/slide90.xml"/><Relationship Id="rId95" Type="http://schemas.openxmlformats.org/officeDocument/2006/relationships/slide" Target="slides/slide91.xml"/><Relationship Id="rId96" Type="http://schemas.openxmlformats.org/officeDocument/2006/relationships/slide" Target="slides/slide92.xml"/><Relationship Id="rId97" Type="http://schemas.openxmlformats.org/officeDocument/2006/relationships/slide" Target="slides/slide93.xml"/><Relationship Id="rId98" Type="http://schemas.openxmlformats.org/officeDocument/2006/relationships/slide" Target="slides/slide94.xml"/><Relationship Id="rId99" Type="http://schemas.openxmlformats.org/officeDocument/2006/relationships/slide" Target="slides/slide95.xml"/><Relationship Id="rId100" Type="http://schemas.openxmlformats.org/officeDocument/2006/relationships/slide" Target="slides/slide96.xml"/><Relationship Id="rId101" Type="http://schemas.openxmlformats.org/officeDocument/2006/relationships/slide" Target="slides/slide97.xml"/><Relationship Id="rId102" Type="http://schemas.openxmlformats.org/officeDocument/2006/relationships/font" Target="fonts/IBMPlexSans-regular.fntdata"/><Relationship Id="rId103" Type="http://schemas.openxmlformats.org/officeDocument/2006/relationships/font" Target="fonts/IBMPlexSans-bold.fntdata"/><Relationship Id="rId104" Type="http://schemas.openxmlformats.org/officeDocument/2006/relationships/font" Target="fonts/IBMPlexSans-italic.fntdata"/><Relationship Id="rId105" Type="http://schemas.openxmlformats.org/officeDocument/2006/relationships/font" Target="fonts/IBMPlexSans-boldItalic.fntdata"/><Relationship Id="rId106" Type="http://schemas.openxmlformats.org/officeDocument/2006/relationships/font" Target="fonts/STIXTwoText-regular.fntdata"/><Relationship Id="rId107" Type="http://schemas.openxmlformats.org/officeDocument/2006/relationships/font" Target="fonts/STIXTwoText-bold.fntdata"/><Relationship Id="rId108" Type="http://schemas.openxmlformats.org/officeDocument/2006/relationships/font" Target="fonts/STIXTwoText-italic.fntdata"/><Relationship Id="rId109" Type="http://schemas.openxmlformats.org/officeDocument/2006/relationships/font" Target="fonts/STIXTwoText-boldItalic.fntdata"/><Relationship Id="rId110" Type="http://schemas.openxmlformats.org/officeDocument/2006/relationships/font" Target="fonts/IBMPlexMono-regular.fntdata"/><Relationship Id="rId111" Type="http://schemas.openxmlformats.org/officeDocument/2006/relationships/font" Target="fonts/IBMPlexMono-bold.fntdata"/><Relationship Id="rId112" Type="http://schemas.openxmlformats.org/officeDocument/2006/relationships/font" Target="fonts/IBMPlexMono-italic.fntdata"/><Relationship Id="rId113" Type="http://schemas.openxmlformats.org/officeDocument/2006/relationships/font" Target="fonts/IBMPlexMono-boldItalic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4" Type="http://schemas.openxmlformats.org/officeDocument/2006/relationships/image" Target="../media/image1.png"/><Relationship Id="rId5" Type="http://schemas.openxmlformats.org/officeDocument/2006/relationships/image" Target="../media/image3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3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6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3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5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5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5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7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0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6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5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8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0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4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3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1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1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1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1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1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1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7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8.png"/><Relationship Id="rId4" Type="http://schemas.openxmlformats.org/officeDocument/2006/relationships/image" Target="../media/image75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5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7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7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9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58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1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2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9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9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9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hyperlink" Target="https://vikash-singh.me/" TargetMode="External"/><Relationship Id="rId4" Type="http://schemas.openxmlformats.org/officeDocument/2006/relationships/hyperlink" Target="https://vikash-singh.me/" TargetMode="Externa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hyperlink" Target="https://vikash-singh.me/" TargetMode="External"/><Relationship Id="rId4" Type="http://schemas.openxmlformats.org/officeDocument/2006/relationships/hyperlink" Target="https://vikash-singh.me/" TargetMode="Externa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8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3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70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854275" y="1360225"/>
            <a:ext cx="11709300" cy="24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129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7200"/>
              <a:buFont typeface="IBM Plex Sans"/>
              <a:buNone/>
            </a:pPr>
            <a:r>
              <a:rPr b="1" i="0" lang="en-US" sz="72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 Verification for Reliable AI Reasoning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1428750" y="8201025"/>
            <a:ext cx="5020523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3300"/>
              <a:buFont typeface="IBM Plex Sans"/>
              <a:buNone/>
            </a:pPr>
            <a:r>
              <a:rPr b="1" i="0" lang="en-US" sz="33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Vikash Singh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1428750" y="8839200"/>
            <a:ext cx="502052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400"/>
              <a:buFont typeface="IBM Plex Sans"/>
              <a:buNone/>
            </a:pPr>
            <a:r>
              <a:rPr lang="en-US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PhD </a:t>
            </a:r>
            <a:r>
              <a:rPr lang="en-US"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candidate</a:t>
            </a:r>
            <a:endParaRPr sz="24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400"/>
              <a:buFont typeface="IBM Plex Sans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Case Western Reserve University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" name="Google Shape;1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68218" y="207100"/>
            <a:ext cx="4968926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" name="Google Shape;2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68225" y="1045500"/>
            <a:ext cx="5020526" cy="1075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89400" y="8231556"/>
            <a:ext cx="1486924" cy="1925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551725" y="327950"/>
            <a:ext cx="169926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129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7200"/>
              <a:buFont typeface="IBM Plex Sans"/>
              <a:buNone/>
            </a:pPr>
            <a:r>
              <a:t/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075" y="216725"/>
            <a:ext cx="7088501" cy="7088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/>
          <p:nvPr/>
        </p:nvSpPr>
        <p:spPr>
          <a:xfrm>
            <a:off x="4262400" y="2968950"/>
            <a:ext cx="20448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" name="Google Shape;3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7175" y="396800"/>
            <a:ext cx="3966874" cy="148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725" y="2002600"/>
            <a:ext cx="8636351" cy="794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/>
          <p:nvPr/>
        </p:nvSpPr>
        <p:spPr>
          <a:xfrm>
            <a:off x="551725" y="327950"/>
            <a:ext cx="169926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129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7200"/>
              <a:buFont typeface="IBM Plex Sans"/>
              <a:buNone/>
            </a:pPr>
            <a:r>
              <a:rPr b="1" lang="en-US" sz="5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Solver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5"/>
          <p:cNvSpPr txBox="1"/>
          <p:nvPr/>
        </p:nvSpPr>
        <p:spPr>
          <a:xfrm>
            <a:off x="4262400" y="2968950"/>
            <a:ext cx="2044800" cy="1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551725" y="327950"/>
            <a:ext cx="169926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129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7200"/>
              <a:buFont typeface="IBM Plex Sans"/>
              <a:buNone/>
            </a:pPr>
            <a:r>
              <a:rPr b="1" lang="en-US" sz="5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Solver: Z3 ( or SMT Solver or SAT Solvers(engine))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7450" y="2042975"/>
            <a:ext cx="3966874" cy="1487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/>
          <p:nvPr/>
        </p:nvSpPr>
        <p:spPr>
          <a:xfrm>
            <a:off x="551725" y="327950"/>
            <a:ext cx="169926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129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7200"/>
              <a:buFont typeface="IBM Plex Sans"/>
              <a:buNone/>
            </a:pPr>
            <a:r>
              <a:rPr b="1" lang="en-US" sz="5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Solver: Z3 ( or SMT Solver or SAT Solvers(engine))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" name="Google Shape;5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91550"/>
            <a:ext cx="16992600" cy="558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/>
          <p:nvPr/>
        </p:nvSpPr>
        <p:spPr>
          <a:xfrm>
            <a:off x="551725" y="327950"/>
            <a:ext cx="8229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8129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7200"/>
              <a:buFont typeface="IBM Plex Sans"/>
              <a:buNone/>
            </a:pPr>
            <a:r>
              <a:rPr b="1" lang="en-US" sz="5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Solver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375" y="1360175"/>
            <a:ext cx="13577052" cy="859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9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9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9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9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9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9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Thought: language becomes JSON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5" name="Google Shape;7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65575"/>
            <a:ext cx="16192499" cy="752474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9"/>
          <p:cNvSpPr/>
          <p:nvPr/>
        </p:nvSpPr>
        <p:spPr>
          <a:xfrm>
            <a:off x="1047750" y="2085975"/>
            <a:ext cx="81141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1047750" y="2714625"/>
            <a:ext cx="46101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“Maya’s refund was approved.”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9"/>
          <p:cNvSpPr/>
          <p:nvPr/>
        </p:nvSpPr>
        <p:spPr>
          <a:xfrm>
            <a:off x="1047750" y="3933825"/>
            <a:ext cx="431673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“Refunds are approved only for returns within 30 days.”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9"/>
          <p:cNvSpPr/>
          <p:nvPr/>
        </p:nvSpPr>
        <p:spPr>
          <a:xfrm>
            <a:off x="1047750" y="5800725"/>
            <a:ext cx="46101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When did she return the item?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9"/>
          <p:cNvSpPr/>
          <p:nvPr/>
        </p:nvSpPr>
        <p:spPr>
          <a:xfrm>
            <a:off x="6000750" y="2085975"/>
            <a:ext cx="298314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Selected JSON fragments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9"/>
          <p:cNvSpPr/>
          <p:nvPr/>
        </p:nvSpPr>
        <p:spPr>
          <a:xfrm>
            <a:off x="6000750" y="2524125"/>
            <a:ext cx="7620000" cy="40195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9"/>
          <p:cNvSpPr/>
          <p:nvPr/>
        </p:nvSpPr>
        <p:spPr>
          <a:xfrm>
            <a:off x="14001750" y="2085975"/>
            <a:ext cx="69993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9"/>
          <p:cNvSpPr/>
          <p:nvPr/>
        </p:nvSpPr>
        <p:spPr>
          <a:xfrm>
            <a:off x="14001750" y="6715125"/>
            <a:ext cx="35623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sorts, functions, constants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9"/>
          <p:cNvSpPr/>
          <p:nvPr/>
        </p:nvSpPr>
        <p:spPr>
          <a:xfrm>
            <a:off x="4526699" y="9555175"/>
            <a:ext cx="130374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Thought: Neurosymbolic Program Synthesis Allows Robust and Interpretable Reasoning, Ganguly et al. 2024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0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0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0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0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0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0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0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0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0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Thought: language becomes JSON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0" name="Google Shape;10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0"/>
          <p:cNvSpPr/>
          <p:nvPr/>
        </p:nvSpPr>
        <p:spPr>
          <a:xfrm>
            <a:off x="1047750" y="2085975"/>
            <a:ext cx="81141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1047750" y="2714625"/>
            <a:ext cx="46101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“Maya’s refund was approved.”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0"/>
          <p:cNvSpPr/>
          <p:nvPr/>
        </p:nvSpPr>
        <p:spPr>
          <a:xfrm>
            <a:off x="1047750" y="3933825"/>
            <a:ext cx="431673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“Refunds are approved only for returns within 30 days.”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0"/>
          <p:cNvSpPr/>
          <p:nvPr/>
        </p:nvSpPr>
        <p:spPr>
          <a:xfrm>
            <a:off x="1047750" y="5800725"/>
            <a:ext cx="46101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When did she return the item?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6000750" y="2085975"/>
            <a:ext cx="298314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Selected JSON fragments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6000750" y="2524125"/>
            <a:ext cx="7620000" cy="40195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/>
          <p:nvPr/>
        </p:nvSpPr>
        <p:spPr>
          <a:xfrm>
            <a:off x="6019800" y="2733675"/>
            <a:ext cx="7581900" cy="4000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0"/>
          <p:cNvSpPr/>
          <p:nvPr/>
        </p:nvSpPr>
        <p:spPr>
          <a:xfrm>
            <a:off x="6248400" y="27336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"knowledge_base": ["approved(maya)"],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0"/>
          <p:cNvSpPr/>
          <p:nvPr/>
        </p:nvSpPr>
        <p:spPr>
          <a:xfrm>
            <a:off x="6248400" y="313372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"rules": [{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/>
          <p:nvPr/>
        </p:nvSpPr>
        <p:spPr>
          <a:xfrm>
            <a:off x="6248400" y="35337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"name": "Refund window",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6248400" y="393382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"forall": [{"name": "r", "sort": "Refund"}],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0"/>
          <p:cNvSpPr/>
          <p:nvPr/>
        </p:nvSpPr>
        <p:spPr>
          <a:xfrm>
            <a:off x="6248400" y="43338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"implies": {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0"/>
          <p:cNvSpPr/>
          <p:nvPr/>
        </p:nvSpPr>
        <p:spPr>
          <a:xfrm>
            <a:off x="6019800" y="4733925"/>
            <a:ext cx="7581900" cy="4000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0"/>
          <p:cNvSpPr/>
          <p:nvPr/>
        </p:nvSpPr>
        <p:spPr>
          <a:xfrm>
            <a:off x="6248400" y="473392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"antecedent": "approved(r)",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0"/>
          <p:cNvSpPr/>
          <p:nvPr/>
        </p:nvSpPr>
        <p:spPr>
          <a:xfrm>
            <a:off x="6019800" y="5133975"/>
            <a:ext cx="7581900" cy="4000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0"/>
          <p:cNvSpPr/>
          <p:nvPr/>
        </p:nvSpPr>
        <p:spPr>
          <a:xfrm>
            <a:off x="6248400" y="51339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"consequent": "days(r) &lt;= 30"}}],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0"/>
          <p:cNvSpPr/>
          <p:nvPr/>
        </p:nvSpPr>
        <p:spPr>
          <a:xfrm>
            <a:off x="14001750" y="2085975"/>
            <a:ext cx="69993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0"/>
          <p:cNvSpPr/>
          <p:nvPr/>
        </p:nvSpPr>
        <p:spPr>
          <a:xfrm>
            <a:off x="14001750" y="6715125"/>
            <a:ext cx="35623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sorts, functions, constants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4526699" y="9555175"/>
            <a:ext cx="130374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Thought: Neurosymbolic Program Synthesis Allows Robust and Interpretable Reasoning, Ganguly et al. 2024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1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1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1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1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1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1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Thought: language becomes JSON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5" name="Google Shape;13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1"/>
          <p:cNvSpPr/>
          <p:nvPr/>
        </p:nvSpPr>
        <p:spPr>
          <a:xfrm>
            <a:off x="1047750" y="2085975"/>
            <a:ext cx="81141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1047750" y="2714625"/>
            <a:ext cx="46101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“Maya’s refund was approved.”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1"/>
          <p:cNvSpPr/>
          <p:nvPr/>
        </p:nvSpPr>
        <p:spPr>
          <a:xfrm>
            <a:off x="1047750" y="3933825"/>
            <a:ext cx="431673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“Refunds are approved only for returns within 30 days.”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1"/>
          <p:cNvSpPr/>
          <p:nvPr/>
        </p:nvSpPr>
        <p:spPr>
          <a:xfrm>
            <a:off x="1047750" y="5800725"/>
            <a:ext cx="46101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When did she return the item?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1"/>
          <p:cNvSpPr/>
          <p:nvPr/>
        </p:nvSpPr>
        <p:spPr>
          <a:xfrm>
            <a:off x="6000750" y="2085975"/>
            <a:ext cx="298314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Selected JSON fragments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1"/>
          <p:cNvSpPr/>
          <p:nvPr/>
        </p:nvSpPr>
        <p:spPr>
          <a:xfrm>
            <a:off x="6000750" y="2524125"/>
            <a:ext cx="7620000" cy="40195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"/>
          <p:cNvSpPr/>
          <p:nvPr/>
        </p:nvSpPr>
        <p:spPr>
          <a:xfrm>
            <a:off x="6019800" y="2733675"/>
            <a:ext cx="7581900" cy="4000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"/>
          <p:cNvSpPr/>
          <p:nvPr/>
        </p:nvSpPr>
        <p:spPr>
          <a:xfrm>
            <a:off x="6248400" y="27336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"knowledge_base": ["approved(maya)"],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1"/>
          <p:cNvSpPr/>
          <p:nvPr/>
        </p:nvSpPr>
        <p:spPr>
          <a:xfrm>
            <a:off x="6248400" y="313372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"rules": [{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>
            <a:off x="6248400" y="35337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"name": "Refund window",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>
            <a:off x="6248400" y="393382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"forall": [{"name": "r", "sort": "Refund"}],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6248400" y="43338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"implies": {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6019800" y="4733925"/>
            <a:ext cx="7581900" cy="4000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1"/>
          <p:cNvSpPr/>
          <p:nvPr/>
        </p:nvSpPr>
        <p:spPr>
          <a:xfrm>
            <a:off x="6248400" y="473392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"antecedent": "approved(r)",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6019800" y="5133975"/>
            <a:ext cx="7581900" cy="4000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1"/>
          <p:cNvSpPr/>
          <p:nvPr/>
        </p:nvSpPr>
        <p:spPr>
          <a:xfrm>
            <a:off x="6248400" y="51339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"consequent": "days(r) &lt;= 30"}}],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>
            <a:off x="6248400" y="553402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"verifications": [{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>
            <a:off x="6019800" y="5934075"/>
            <a:ext cx="7581900" cy="4000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1"/>
          <p:cNvSpPr/>
          <p:nvPr/>
        </p:nvSpPr>
        <p:spPr>
          <a:xfrm>
            <a:off x="6248400" y="5934075"/>
            <a:ext cx="735215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"constraint": "days(maya) &lt;= 30"}]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1"/>
          <p:cNvSpPr/>
          <p:nvPr/>
        </p:nvSpPr>
        <p:spPr>
          <a:xfrm>
            <a:off x="14001750" y="2085975"/>
            <a:ext cx="69993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1"/>
          <p:cNvSpPr/>
          <p:nvPr/>
        </p:nvSpPr>
        <p:spPr>
          <a:xfrm>
            <a:off x="14001750" y="6715125"/>
            <a:ext cx="35623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sorts, functions, constants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1"/>
          <p:cNvSpPr/>
          <p:nvPr/>
        </p:nvSpPr>
        <p:spPr>
          <a:xfrm>
            <a:off x="6000750" y="6905625"/>
            <a:ext cx="7848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structures the representation. It does not prove anything by itself.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1"/>
          <p:cNvSpPr/>
          <p:nvPr/>
        </p:nvSpPr>
        <p:spPr>
          <a:xfrm>
            <a:off x="4526699" y="9555175"/>
            <a:ext cx="130374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Thought: Neurosymbolic Program Synthesis Allows Robust and Interpretable Reasoning, Ganguly et al. 2024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2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2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2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2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2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2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interpreter and the solver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4" name="Google Shape;17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2"/>
          <p:cNvSpPr/>
          <p:nvPr/>
        </p:nvSpPr>
        <p:spPr>
          <a:xfrm>
            <a:off x="1047750" y="2085975"/>
            <a:ext cx="16827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sections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2"/>
          <p:cNvSpPr/>
          <p:nvPr/>
        </p:nvSpPr>
        <p:spPr>
          <a:xfrm>
            <a:off x="1047750" y="2619375"/>
            <a:ext cx="3810000" cy="14287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"/>
          <p:cNvSpPr/>
          <p:nvPr/>
        </p:nvSpPr>
        <p:spPr>
          <a:xfrm>
            <a:off x="1238250" y="2814638"/>
            <a:ext cx="37719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2"/>
          <p:cNvSpPr/>
          <p:nvPr/>
        </p:nvSpPr>
        <p:spPr>
          <a:xfrm>
            <a:off x="1238250" y="3243263"/>
            <a:ext cx="353187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sorts, functions, constants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2"/>
          <p:cNvSpPr/>
          <p:nvPr/>
        </p:nvSpPr>
        <p:spPr>
          <a:xfrm>
            <a:off x="1047750" y="43338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2"/>
          <p:cNvSpPr/>
          <p:nvPr/>
        </p:nvSpPr>
        <p:spPr>
          <a:xfrm>
            <a:off x="1238250" y="4529138"/>
            <a:ext cx="589211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fact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1903661" y="4562475"/>
            <a:ext cx="21123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knowledge_base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1047750" y="538162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2"/>
          <p:cNvSpPr/>
          <p:nvPr/>
        </p:nvSpPr>
        <p:spPr>
          <a:xfrm>
            <a:off x="1238250" y="5576888"/>
            <a:ext cx="600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2"/>
          <p:cNvSpPr/>
          <p:nvPr/>
        </p:nvSpPr>
        <p:spPr>
          <a:xfrm>
            <a:off x="1914525" y="5610225"/>
            <a:ext cx="762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2"/>
          <p:cNvSpPr/>
          <p:nvPr/>
        </p:nvSpPr>
        <p:spPr>
          <a:xfrm>
            <a:off x="1047750" y="64293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2"/>
          <p:cNvSpPr/>
          <p:nvPr/>
        </p:nvSpPr>
        <p:spPr>
          <a:xfrm>
            <a:off x="1238250" y="6624638"/>
            <a:ext cx="634752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goal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2"/>
          <p:cNvSpPr/>
          <p:nvPr/>
        </p:nvSpPr>
        <p:spPr>
          <a:xfrm>
            <a:off x="1949202" y="6657975"/>
            <a:ext cx="196142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verifications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3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3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3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3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3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interpreter and the solver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3" name="Google Shape;20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3"/>
          <p:cNvSpPr/>
          <p:nvPr/>
        </p:nvSpPr>
        <p:spPr>
          <a:xfrm>
            <a:off x="1047750" y="2085975"/>
            <a:ext cx="16827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sections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3"/>
          <p:cNvSpPr/>
          <p:nvPr/>
        </p:nvSpPr>
        <p:spPr>
          <a:xfrm>
            <a:off x="1047750" y="2619375"/>
            <a:ext cx="3810000" cy="14287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3"/>
          <p:cNvSpPr/>
          <p:nvPr/>
        </p:nvSpPr>
        <p:spPr>
          <a:xfrm>
            <a:off x="1238250" y="2814638"/>
            <a:ext cx="37719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1238250" y="3243263"/>
            <a:ext cx="353187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sorts, functions, constants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3"/>
          <p:cNvSpPr/>
          <p:nvPr/>
        </p:nvSpPr>
        <p:spPr>
          <a:xfrm>
            <a:off x="1047750" y="43338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3"/>
          <p:cNvSpPr/>
          <p:nvPr/>
        </p:nvSpPr>
        <p:spPr>
          <a:xfrm>
            <a:off x="1238250" y="4529138"/>
            <a:ext cx="589211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fact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1903661" y="4562475"/>
            <a:ext cx="21123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knowledge_base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1047750" y="538162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3"/>
          <p:cNvSpPr/>
          <p:nvPr/>
        </p:nvSpPr>
        <p:spPr>
          <a:xfrm>
            <a:off x="1238250" y="5576888"/>
            <a:ext cx="600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1914525" y="5610225"/>
            <a:ext cx="762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1047750" y="64293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3"/>
          <p:cNvSpPr/>
          <p:nvPr/>
        </p:nvSpPr>
        <p:spPr>
          <a:xfrm>
            <a:off x="1238250" y="6624638"/>
            <a:ext cx="634752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goal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1949202" y="6657975"/>
            <a:ext cx="196142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verifications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5200650" y="3857625"/>
            <a:ext cx="1600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18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typed interpreter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5200650" y="4600575"/>
            <a:ext cx="1600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checks sorts and arity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7143750" y="2085975"/>
            <a:ext cx="218668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Logical constraints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7143750" y="2619375"/>
            <a:ext cx="5619750" cy="14287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"/>
          <p:cNvSpPr/>
          <p:nvPr/>
        </p:nvSpPr>
        <p:spPr>
          <a:xfrm>
            <a:off x="7353300" y="2762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sort Refund; maya : Refund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7353300" y="3143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 : Refund → Bool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7353300" y="3524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days : Refund → Int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7143750" y="433387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3"/>
          <p:cNvSpPr/>
          <p:nvPr/>
        </p:nvSpPr>
        <p:spPr>
          <a:xfrm>
            <a:off x="7353300" y="435292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approved(maya)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7143750" y="538162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3"/>
          <p:cNvSpPr/>
          <p:nvPr/>
        </p:nvSpPr>
        <p:spPr>
          <a:xfrm>
            <a:off x="7353300" y="540067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∀r. approved(r) ⇒ days(r) ≤ 30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7143750" y="642937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3"/>
          <p:cNvSpPr/>
          <p:nvPr/>
        </p:nvSpPr>
        <p:spPr>
          <a:xfrm>
            <a:off x="7353300" y="644842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goal: days(maya) ≤ 30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4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4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4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interpreter and the solver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45" name="Google Shape;24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4"/>
          <p:cNvSpPr/>
          <p:nvPr/>
        </p:nvSpPr>
        <p:spPr>
          <a:xfrm>
            <a:off x="1047750" y="2085975"/>
            <a:ext cx="16827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sections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4"/>
          <p:cNvSpPr/>
          <p:nvPr/>
        </p:nvSpPr>
        <p:spPr>
          <a:xfrm>
            <a:off x="1047750" y="2619375"/>
            <a:ext cx="3810000" cy="14287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4"/>
          <p:cNvSpPr/>
          <p:nvPr/>
        </p:nvSpPr>
        <p:spPr>
          <a:xfrm>
            <a:off x="1238250" y="2814638"/>
            <a:ext cx="37719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1238250" y="3243263"/>
            <a:ext cx="353187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sorts, functions, constants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1047750" y="43338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"/>
          <p:cNvSpPr/>
          <p:nvPr/>
        </p:nvSpPr>
        <p:spPr>
          <a:xfrm>
            <a:off x="1238250" y="4529138"/>
            <a:ext cx="589211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fact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4"/>
          <p:cNvSpPr/>
          <p:nvPr/>
        </p:nvSpPr>
        <p:spPr>
          <a:xfrm>
            <a:off x="1903661" y="4562475"/>
            <a:ext cx="21123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knowledge_base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1047750" y="538162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4"/>
          <p:cNvSpPr/>
          <p:nvPr/>
        </p:nvSpPr>
        <p:spPr>
          <a:xfrm>
            <a:off x="1238250" y="5576888"/>
            <a:ext cx="600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1914525" y="5610225"/>
            <a:ext cx="762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1047750" y="64293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4"/>
          <p:cNvSpPr/>
          <p:nvPr/>
        </p:nvSpPr>
        <p:spPr>
          <a:xfrm>
            <a:off x="1238250" y="6624638"/>
            <a:ext cx="634752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goal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1949202" y="6657975"/>
            <a:ext cx="196142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verifications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/>
          <p:nvPr/>
        </p:nvSpPr>
        <p:spPr>
          <a:xfrm>
            <a:off x="5200650" y="3857625"/>
            <a:ext cx="1600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18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typed interpreter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4"/>
          <p:cNvSpPr/>
          <p:nvPr/>
        </p:nvSpPr>
        <p:spPr>
          <a:xfrm>
            <a:off x="5200650" y="4600575"/>
            <a:ext cx="1600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checks sorts and arity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7143750" y="2085975"/>
            <a:ext cx="218668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Logical constraints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7143750" y="2619375"/>
            <a:ext cx="5619750" cy="14287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4"/>
          <p:cNvSpPr/>
          <p:nvPr/>
        </p:nvSpPr>
        <p:spPr>
          <a:xfrm>
            <a:off x="7353300" y="2762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sort Refund; maya : Refund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4"/>
          <p:cNvSpPr/>
          <p:nvPr/>
        </p:nvSpPr>
        <p:spPr>
          <a:xfrm>
            <a:off x="7353300" y="3143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 : Refund → Bool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4"/>
          <p:cNvSpPr/>
          <p:nvPr/>
        </p:nvSpPr>
        <p:spPr>
          <a:xfrm>
            <a:off x="7353300" y="3524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days : Refund → Int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4"/>
          <p:cNvSpPr/>
          <p:nvPr/>
        </p:nvSpPr>
        <p:spPr>
          <a:xfrm>
            <a:off x="7143750" y="433387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4"/>
          <p:cNvSpPr/>
          <p:nvPr/>
        </p:nvSpPr>
        <p:spPr>
          <a:xfrm>
            <a:off x="7353300" y="435292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approved(maya)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4"/>
          <p:cNvSpPr/>
          <p:nvPr/>
        </p:nvSpPr>
        <p:spPr>
          <a:xfrm>
            <a:off x="7143750" y="538162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4"/>
          <p:cNvSpPr/>
          <p:nvPr/>
        </p:nvSpPr>
        <p:spPr>
          <a:xfrm>
            <a:off x="7353300" y="540067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∀r. approved(r) ⇒ days(r) ≤ 30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4"/>
          <p:cNvSpPr/>
          <p:nvPr/>
        </p:nvSpPr>
        <p:spPr>
          <a:xfrm>
            <a:off x="7143750" y="642937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4"/>
          <p:cNvSpPr/>
          <p:nvPr/>
        </p:nvSpPr>
        <p:spPr>
          <a:xfrm>
            <a:off x="7353300" y="644842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goal: days(maya) ≤ 30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/>
          <p:cNvSpPr/>
          <p:nvPr/>
        </p:nvSpPr>
        <p:spPr>
          <a:xfrm>
            <a:off x="7143750" y="7715250"/>
            <a:ext cx="5619750" cy="7620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4"/>
          <p:cNvSpPr/>
          <p:nvPr/>
        </p:nvSpPr>
        <p:spPr>
          <a:xfrm>
            <a:off x="7362825" y="7934325"/>
            <a:ext cx="52015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test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4"/>
          <p:cNvSpPr/>
          <p:nvPr/>
        </p:nvSpPr>
        <p:spPr>
          <a:xfrm>
            <a:off x="7978229" y="7934325"/>
            <a:ext cx="292829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¬(days(maya) ≤ 30)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4"/>
          <p:cNvSpPr/>
          <p:nvPr/>
        </p:nvSpPr>
        <p:spPr>
          <a:xfrm>
            <a:off x="13144500" y="7715250"/>
            <a:ext cx="1428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4"/>
          <p:cNvSpPr/>
          <p:nvPr/>
        </p:nvSpPr>
        <p:spPr>
          <a:xfrm>
            <a:off x="13125450" y="7734300"/>
            <a:ext cx="146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4"/>
          <p:cNvSpPr/>
          <p:nvPr/>
        </p:nvSpPr>
        <p:spPr>
          <a:xfrm>
            <a:off x="13335000" y="2619375"/>
            <a:ext cx="42957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PoT API call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13335000" y="2981325"/>
            <a:ext cx="402240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"actions":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["verify_conditions"]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5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5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5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5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5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5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interpreter and the solver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4" name="Google Shape;2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5"/>
          <p:cNvSpPr/>
          <p:nvPr/>
        </p:nvSpPr>
        <p:spPr>
          <a:xfrm>
            <a:off x="1047750" y="2085975"/>
            <a:ext cx="16827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sections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1047750" y="2619375"/>
            <a:ext cx="3810000" cy="14287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5"/>
          <p:cNvSpPr/>
          <p:nvPr/>
        </p:nvSpPr>
        <p:spPr>
          <a:xfrm>
            <a:off x="1238250" y="2814638"/>
            <a:ext cx="37719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1238250" y="3243263"/>
            <a:ext cx="353187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sorts, functions, constants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1047750" y="43338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5"/>
          <p:cNvSpPr/>
          <p:nvPr/>
        </p:nvSpPr>
        <p:spPr>
          <a:xfrm>
            <a:off x="1238250" y="4529138"/>
            <a:ext cx="589211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fact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1903661" y="4562475"/>
            <a:ext cx="211236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knowledge_base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1047750" y="538162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5"/>
          <p:cNvSpPr/>
          <p:nvPr/>
        </p:nvSpPr>
        <p:spPr>
          <a:xfrm>
            <a:off x="1238250" y="5576888"/>
            <a:ext cx="600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5"/>
          <p:cNvSpPr/>
          <p:nvPr/>
        </p:nvSpPr>
        <p:spPr>
          <a:xfrm>
            <a:off x="1914525" y="5610225"/>
            <a:ext cx="762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rules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5"/>
          <p:cNvSpPr/>
          <p:nvPr/>
        </p:nvSpPr>
        <p:spPr>
          <a:xfrm>
            <a:off x="1047750" y="6429375"/>
            <a:ext cx="381000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5"/>
          <p:cNvSpPr/>
          <p:nvPr/>
        </p:nvSpPr>
        <p:spPr>
          <a:xfrm>
            <a:off x="1238250" y="6624638"/>
            <a:ext cx="634752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goal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1949202" y="6657975"/>
            <a:ext cx="196142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verifications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5"/>
          <p:cNvSpPr/>
          <p:nvPr/>
        </p:nvSpPr>
        <p:spPr>
          <a:xfrm>
            <a:off x="5200650" y="3857625"/>
            <a:ext cx="1600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18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typed interpreter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5"/>
          <p:cNvSpPr/>
          <p:nvPr/>
        </p:nvSpPr>
        <p:spPr>
          <a:xfrm>
            <a:off x="5200650" y="4600575"/>
            <a:ext cx="1600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checks sorts and arity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7143750" y="2085975"/>
            <a:ext cx="218668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Logical constraints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7143750" y="2619375"/>
            <a:ext cx="5619750" cy="14287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5"/>
          <p:cNvSpPr/>
          <p:nvPr/>
        </p:nvSpPr>
        <p:spPr>
          <a:xfrm>
            <a:off x="7353300" y="2762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sort Refund; maya : Refund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7353300" y="3143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 : Refund → Bool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7353300" y="3524250"/>
            <a:ext cx="572071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days : Refund → Int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7143750" y="433387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5"/>
          <p:cNvSpPr/>
          <p:nvPr/>
        </p:nvSpPr>
        <p:spPr>
          <a:xfrm>
            <a:off x="7353300" y="435292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approved(maya)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7143750" y="538162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5"/>
          <p:cNvSpPr/>
          <p:nvPr/>
        </p:nvSpPr>
        <p:spPr>
          <a:xfrm>
            <a:off x="7353300" y="540067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∀r. approved(r) ⇒ days(r) ≤ 30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5"/>
          <p:cNvSpPr/>
          <p:nvPr/>
        </p:nvSpPr>
        <p:spPr>
          <a:xfrm>
            <a:off x="7143750" y="6429375"/>
            <a:ext cx="5619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5"/>
          <p:cNvSpPr/>
          <p:nvPr/>
        </p:nvSpPr>
        <p:spPr>
          <a:xfrm>
            <a:off x="7353300" y="6448425"/>
            <a:ext cx="536924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goal: days(maya) ≤ 30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7143750" y="7715250"/>
            <a:ext cx="5619750" cy="7620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5"/>
          <p:cNvSpPr/>
          <p:nvPr/>
        </p:nvSpPr>
        <p:spPr>
          <a:xfrm>
            <a:off x="7362825" y="7934325"/>
            <a:ext cx="52015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test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5"/>
          <p:cNvSpPr/>
          <p:nvPr/>
        </p:nvSpPr>
        <p:spPr>
          <a:xfrm>
            <a:off x="7978229" y="7934325"/>
            <a:ext cx="292829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¬(days(maya) ≤ 30)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5"/>
          <p:cNvSpPr/>
          <p:nvPr/>
        </p:nvSpPr>
        <p:spPr>
          <a:xfrm>
            <a:off x="13144500" y="7715250"/>
            <a:ext cx="14287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5"/>
          <p:cNvSpPr/>
          <p:nvPr/>
        </p:nvSpPr>
        <p:spPr>
          <a:xfrm>
            <a:off x="13125450" y="7734300"/>
            <a:ext cx="14668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5"/>
          <p:cNvSpPr/>
          <p:nvPr/>
        </p:nvSpPr>
        <p:spPr>
          <a:xfrm>
            <a:off x="13335000" y="2619375"/>
            <a:ext cx="42957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PoT API call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5"/>
          <p:cNvSpPr/>
          <p:nvPr/>
        </p:nvSpPr>
        <p:spPr>
          <a:xfrm>
            <a:off x="13335000" y="2981325"/>
            <a:ext cx="402240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"actions":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["verify_conditions"]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5"/>
          <p:cNvSpPr/>
          <p:nvPr/>
        </p:nvSpPr>
        <p:spPr>
          <a:xfrm>
            <a:off x="14954250" y="7620000"/>
            <a:ext cx="2286000" cy="952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5"/>
          <p:cNvSpPr/>
          <p:nvPr/>
        </p:nvSpPr>
        <p:spPr>
          <a:xfrm>
            <a:off x="15668625" y="7729538"/>
            <a:ext cx="9334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5"/>
          <p:cNvSpPr/>
          <p:nvPr/>
        </p:nvSpPr>
        <p:spPr>
          <a:xfrm>
            <a:off x="15258008" y="8139112"/>
            <a:ext cx="184633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goal entailed ✓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5"/>
          <p:cNvSpPr/>
          <p:nvPr/>
        </p:nvSpPr>
        <p:spPr>
          <a:xfrm>
            <a:off x="1047750" y="8810625"/>
            <a:ext cx="17811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goal holds when the facts, the rule, and the negated goal have no model together.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6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6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6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6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6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6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6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6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6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6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Logic-LM and LINC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7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7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7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7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7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7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7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7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7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7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Logic-LM and LINC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7"/>
          <p:cNvSpPr/>
          <p:nvPr/>
        </p:nvSpPr>
        <p:spPr>
          <a:xfrm>
            <a:off x="1047750" y="2105025"/>
            <a:ext cx="95458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000"/>
              <a:buFont typeface="IBM Plex Sans"/>
              <a:buNone/>
            </a:pPr>
            <a:r>
              <a:rPr b="1" i="0" lang="en-US" sz="30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LINC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2078534" y="2257425"/>
            <a:ext cx="166919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Olausson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7"/>
          <p:cNvSpPr/>
          <p:nvPr/>
        </p:nvSpPr>
        <p:spPr>
          <a:xfrm>
            <a:off x="1047750" y="2790825"/>
            <a:ext cx="83820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 into first-order logic. Prover9 deduces.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7"/>
          <p:cNvSpPr/>
          <p:nvPr/>
        </p:nvSpPr>
        <p:spPr>
          <a:xfrm>
            <a:off x="1047750" y="3352800"/>
            <a:ext cx="7620000" cy="18669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7"/>
          <p:cNvSpPr/>
          <p:nvPr/>
        </p:nvSpPr>
        <p:spPr>
          <a:xfrm>
            <a:off x="1276350" y="3524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k=1 ∀x (Appr(x) → InWindow(x))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7"/>
          <p:cNvSpPr/>
          <p:nvPr/>
        </p:nvSpPr>
        <p:spPr>
          <a:xfrm>
            <a:off x="1276350" y="3905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k=2 ∀x (Appr(x) → InWindow(x))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7"/>
          <p:cNvSpPr/>
          <p:nvPr/>
        </p:nvSpPr>
        <p:spPr>
          <a:xfrm>
            <a:off x="1276350" y="4286250"/>
            <a:ext cx="71628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7"/>
          <p:cNvSpPr/>
          <p:nvPr/>
        </p:nvSpPr>
        <p:spPr>
          <a:xfrm>
            <a:off x="1276350" y="4286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k=3 ∀x (InWindow(x) → Appr(x))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7"/>
          <p:cNvSpPr/>
          <p:nvPr/>
        </p:nvSpPr>
        <p:spPr>
          <a:xfrm>
            <a:off x="1276350" y="4667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Appr(maya) ⊢? InWindow(maya)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7"/>
          <p:cNvSpPr/>
          <p:nvPr/>
        </p:nvSpPr>
        <p:spPr>
          <a:xfrm>
            <a:off x="1047750" y="5410200"/>
            <a:ext cx="838200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↓ Prover9 on each parse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7"/>
          <p:cNvSpPr/>
          <p:nvPr/>
        </p:nvSpPr>
        <p:spPr>
          <a:xfrm>
            <a:off x="1047750" y="5953125"/>
            <a:ext cx="7620000" cy="61912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7"/>
          <p:cNvSpPr/>
          <p:nvPr/>
        </p:nvSpPr>
        <p:spPr>
          <a:xfrm>
            <a:off x="1257300" y="6086475"/>
            <a:ext cx="742950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True · True · Unknown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7"/>
          <p:cNvSpPr/>
          <p:nvPr/>
        </p:nvSpPr>
        <p:spPr>
          <a:xfrm>
            <a:off x="1047750" y="6762750"/>
            <a:ext cx="83820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majority vote: True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8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8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8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8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8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8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8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8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8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8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Logic-LM and LINC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8"/>
          <p:cNvSpPr/>
          <p:nvPr/>
        </p:nvSpPr>
        <p:spPr>
          <a:xfrm>
            <a:off x="1047750" y="2105025"/>
            <a:ext cx="95458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000"/>
              <a:buFont typeface="IBM Plex Sans"/>
              <a:buNone/>
            </a:pPr>
            <a:r>
              <a:rPr b="1" i="0" lang="en-US" sz="30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LINC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8"/>
          <p:cNvSpPr/>
          <p:nvPr/>
        </p:nvSpPr>
        <p:spPr>
          <a:xfrm>
            <a:off x="2078534" y="2257425"/>
            <a:ext cx="166919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Olausson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8"/>
          <p:cNvSpPr/>
          <p:nvPr/>
        </p:nvSpPr>
        <p:spPr>
          <a:xfrm>
            <a:off x="1047750" y="2790825"/>
            <a:ext cx="83820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 into first-order logic. Prover9 deduces.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8"/>
          <p:cNvSpPr/>
          <p:nvPr/>
        </p:nvSpPr>
        <p:spPr>
          <a:xfrm>
            <a:off x="1047750" y="3352800"/>
            <a:ext cx="7620000" cy="18669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8"/>
          <p:cNvSpPr/>
          <p:nvPr/>
        </p:nvSpPr>
        <p:spPr>
          <a:xfrm>
            <a:off x="1276350" y="3524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k=1 ∀x (Appr(x) → InWindow(x))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8"/>
          <p:cNvSpPr/>
          <p:nvPr/>
        </p:nvSpPr>
        <p:spPr>
          <a:xfrm>
            <a:off x="1276350" y="3905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k=2 ∀x (Appr(x) → InWindow(x))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8"/>
          <p:cNvSpPr/>
          <p:nvPr/>
        </p:nvSpPr>
        <p:spPr>
          <a:xfrm>
            <a:off x="1276350" y="4286250"/>
            <a:ext cx="71628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8"/>
          <p:cNvSpPr/>
          <p:nvPr/>
        </p:nvSpPr>
        <p:spPr>
          <a:xfrm>
            <a:off x="1276350" y="4286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k=3 ∀x (InWindow(x) → Appr(x))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8"/>
          <p:cNvSpPr/>
          <p:nvPr/>
        </p:nvSpPr>
        <p:spPr>
          <a:xfrm>
            <a:off x="1276350" y="466725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Appr(maya) ⊢? InWindow(maya)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8"/>
          <p:cNvSpPr/>
          <p:nvPr/>
        </p:nvSpPr>
        <p:spPr>
          <a:xfrm>
            <a:off x="1047750" y="5410200"/>
            <a:ext cx="838200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↓ Prover9 on each parse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8"/>
          <p:cNvSpPr/>
          <p:nvPr/>
        </p:nvSpPr>
        <p:spPr>
          <a:xfrm>
            <a:off x="1047750" y="5953125"/>
            <a:ext cx="7620000" cy="61912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8"/>
          <p:cNvSpPr/>
          <p:nvPr/>
        </p:nvSpPr>
        <p:spPr>
          <a:xfrm>
            <a:off x="1257300" y="6086475"/>
            <a:ext cx="742950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True · True · Unknown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8"/>
          <p:cNvSpPr/>
          <p:nvPr/>
        </p:nvSpPr>
        <p:spPr>
          <a:xfrm>
            <a:off x="1047750" y="6762750"/>
            <a:ext cx="83820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majority vote: True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8"/>
          <p:cNvSpPr/>
          <p:nvPr/>
        </p:nvSpPr>
        <p:spPr>
          <a:xfrm>
            <a:off x="9620250" y="2105025"/>
            <a:ext cx="1738283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000"/>
              <a:buFont typeface="IBM Plex Sans"/>
              <a:buNone/>
            </a:pPr>
            <a:r>
              <a:rPr b="1" i="0" lang="en-US" sz="30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Logic-LM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8"/>
          <p:cNvSpPr/>
          <p:nvPr/>
        </p:nvSpPr>
        <p:spPr>
          <a:xfrm>
            <a:off x="11352907" y="2257425"/>
            <a:ext cx="102676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Pan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8"/>
          <p:cNvSpPr/>
          <p:nvPr/>
        </p:nvSpPr>
        <p:spPr>
          <a:xfrm>
            <a:off x="9620250" y="2790825"/>
            <a:ext cx="83820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Formulate for a task-appropriate solver.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8"/>
          <p:cNvSpPr/>
          <p:nvPr/>
        </p:nvSpPr>
        <p:spPr>
          <a:xfrm>
            <a:off x="9620250" y="3352800"/>
            <a:ext cx="2377232" cy="4762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8"/>
          <p:cNvSpPr/>
          <p:nvPr/>
        </p:nvSpPr>
        <p:spPr>
          <a:xfrm>
            <a:off x="9772650" y="3429000"/>
            <a:ext cx="214863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 programming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8"/>
          <p:cNvSpPr/>
          <p:nvPr/>
        </p:nvSpPr>
        <p:spPr>
          <a:xfrm>
            <a:off x="12111782" y="3352800"/>
            <a:ext cx="1513582" cy="4762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8"/>
          <p:cNvSpPr/>
          <p:nvPr/>
        </p:nvSpPr>
        <p:spPr>
          <a:xfrm>
            <a:off x="12264182" y="3429000"/>
            <a:ext cx="128498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FOL prover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8"/>
          <p:cNvSpPr/>
          <p:nvPr/>
        </p:nvSpPr>
        <p:spPr>
          <a:xfrm>
            <a:off x="13739664" y="3352800"/>
            <a:ext cx="752624" cy="4762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8"/>
          <p:cNvSpPr/>
          <p:nvPr/>
        </p:nvSpPr>
        <p:spPr>
          <a:xfrm>
            <a:off x="13892064" y="3429000"/>
            <a:ext cx="52402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CSP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8"/>
          <p:cNvSpPr/>
          <p:nvPr/>
        </p:nvSpPr>
        <p:spPr>
          <a:xfrm>
            <a:off x="14606588" y="3352800"/>
            <a:ext cx="733127" cy="4762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8"/>
          <p:cNvSpPr/>
          <p:nvPr/>
        </p:nvSpPr>
        <p:spPr>
          <a:xfrm>
            <a:off x="14758988" y="3429000"/>
            <a:ext cx="504527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8"/>
          <p:cNvSpPr/>
          <p:nvPr/>
        </p:nvSpPr>
        <p:spPr>
          <a:xfrm>
            <a:off x="9620250" y="4019550"/>
            <a:ext cx="7620000" cy="11049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8"/>
          <p:cNvSpPr/>
          <p:nvPr/>
        </p:nvSpPr>
        <p:spPr>
          <a:xfrm>
            <a:off x="9848850" y="419100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Appr(maya) ∧ ∀x (Appr(x) → InWindow(x))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8"/>
          <p:cNvSpPr/>
          <p:nvPr/>
        </p:nvSpPr>
        <p:spPr>
          <a:xfrm>
            <a:off x="9848850" y="4572000"/>
            <a:ext cx="787908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goal: </a:t>
            </a:r>
            <a:r>
              <a:rPr b="0" i="0" lang="en-US" sz="195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InWndw(maya)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8"/>
          <p:cNvSpPr/>
          <p:nvPr/>
        </p:nvSpPr>
        <p:spPr>
          <a:xfrm>
            <a:off x="9620250" y="5314950"/>
            <a:ext cx="7620000" cy="59055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8"/>
          <p:cNvSpPr/>
          <p:nvPr/>
        </p:nvSpPr>
        <p:spPr>
          <a:xfrm>
            <a:off x="9829800" y="5448300"/>
            <a:ext cx="7429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error: unknown predicate InWndw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8"/>
          <p:cNvSpPr/>
          <p:nvPr/>
        </p:nvSpPr>
        <p:spPr>
          <a:xfrm>
            <a:off x="9620250" y="6096000"/>
            <a:ext cx="83820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↺ error fed back, formulation refined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1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9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9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9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9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9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9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cost of a custom representation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35" name="Google Shape;43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9"/>
          <p:cNvSpPr/>
          <p:nvPr/>
        </p:nvSpPr>
        <p:spPr>
          <a:xfrm>
            <a:off x="1047750" y="2619375"/>
            <a:ext cx="2762250" cy="762000"/>
          </a:xfrm>
          <a:prstGeom prst="roundRect">
            <a:avLst>
              <a:gd fmla="val 225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9"/>
          <p:cNvSpPr/>
          <p:nvPr/>
        </p:nvSpPr>
        <p:spPr>
          <a:xfrm>
            <a:off x="1025366" y="2638425"/>
            <a:ext cx="280701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text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9"/>
          <p:cNvSpPr/>
          <p:nvPr/>
        </p:nvSpPr>
        <p:spPr>
          <a:xfrm>
            <a:off x="5619750" y="25241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9"/>
          <p:cNvSpPr/>
          <p:nvPr/>
        </p:nvSpPr>
        <p:spPr>
          <a:xfrm>
            <a:off x="5576888" y="25241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9"/>
          <p:cNvSpPr/>
          <p:nvPr/>
        </p:nvSpPr>
        <p:spPr>
          <a:xfrm>
            <a:off x="9144000" y="25241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9"/>
          <p:cNvSpPr/>
          <p:nvPr/>
        </p:nvSpPr>
        <p:spPr>
          <a:xfrm>
            <a:off x="9123045" y="25431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interpreter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9"/>
          <p:cNvSpPr/>
          <p:nvPr/>
        </p:nvSpPr>
        <p:spPr>
          <a:xfrm>
            <a:off x="12477750" y="25241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9"/>
          <p:cNvSpPr/>
          <p:nvPr/>
        </p:nvSpPr>
        <p:spPr>
          <a:xfrm>
            <a:off x="12458700" y="25431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0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0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0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0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0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0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0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0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0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0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cost of a custom representation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59" name="Google Shape;45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20"/>
          <p:cNvSpPr/>
          <p:nvPr/>
        </p:nvSpPr>
        <p:spPr>
          <a:xfrm>
            <a:off x="1047750" y="2619375"/>
            <a:ext cx="2762250" cy="762000"/>
          </a:xfrm>
          <a:prstGeom prst="roundRect">
            <a:avLst>
              <a:gd fmla="val 225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0"/>
          <p:cNvSpPr/>
          <p:nvPr/>
        </p:nvSpPr>
        <p:spPr>
          <a:xfrm>
            <a:off x="1025366" y="2638425"/>
            <a:ext cx="280701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text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0"/>
          <p:cNvSpPr/>
          <p:nvPr/>
        </p:nvSpPr>
        <p:spPr>
          <a:xfrm>
            <a:off x="5619750" y="25241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0"/>
          <p:cNvSpPr/>
          <p:nvPr/>
        </p:nvSpPr>
        <p:spPr>
          <a:xfrm>
            <a:off x="5576888" y="25241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0"/>
          <p:cNvSpPr/>
          <p:nvPr/>
        </p:nvSpPr>
        <p:spPr>
          <a:xfrm>
            <a:off x="9144000" y="25241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0"/>
          <p:cNvSpPr/>
          <p:nvPr/>
        </p:nvSpPr>
        <p:spPr>
          <a:xfrm>
            <a:off x="9123045" y="25431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interpreter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0"/>
          <p:cNvSpPr/>
          <p:nvPr/>
        </p:nvSpPr>
        <p:spPr>
          <a:xfrm>
            <a:off x="12477750" y="25241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0"/>
          <p:cNvSpPr/>
          <p:nvPr/>
        </p:nvSpPr>
        <p:spPr>
          <a:xfrm>
            <a:off x="12458700" y="25431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0"/>
          <p:cNvSpPr/>
          <p:nvPr/>
        </p:nvSpPr>
        <p:spPr>
          <a:xfrm>
            <a:off x="1047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 · Schema in every prompt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0"/>
          <p:cNvSpPr/>
          <p:nvPr/>
        </p:nvSpPr>
        <p:spPr>
          <a:xfrm>
            <a:off x="1047750" y="5314950"/>
            <a:ext cx="4762500" cy="12382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0"/>
          <p:cNvSpPr/>
          <p:nvPr/>
        </p:nvSpPr>
        <p:spPr>
          <a:xfrm>
            <a:off x="1238250" y="54483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keys: sorts, functions,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0"/>
          <p:cNvSpPr/>
          <p:nvPr/>
        </p:nvSpPr>
        <p:spPr>
          <a:xfrm>
            <a:off x="1238250" y="577215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constants, knowledge_base,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0"/>
          <p:cNvSpPr/>
          <p:nvPr/>
        </p:nvSpPr>
        <p:spPr>
          <a:xfrm>
            <a:off x="1238250" y="60960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rules, verifications,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0"/>
          <p:cNvSpPr/>
          <p:nvPr/>
        </p:nvSpPr>
        <p:spPr>
          <a:xfrm>
            <a:off x="6762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 · A custom interpreter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0"/>
          <p:cNvSpPr/>
          <p:nvPr/>
        </p:nvSpPr>
        <p:spPr>
          <a:xfrm>
            <a:off x="6762750" y="5314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0"/>
          <p:cNvSpPr/>
          <p:nvPr/>
        </p:nvSpPr>
        <p:spPr>
          <a:xfrm>
            <a:off x="6762750" y="5695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 checker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0"/>
          <p:cNvSpPr/>
          <p:nvPr/>
        </p:nvSpPr>
        <p:spPr>
          <a:xfrm>
            <a:off x="6762750" y="6076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calls into Z3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0"/>
          <p:cNvSpPr/>
          <p:nvPr/>
        </p:nvSpPr>
        <p:spPr>
          <a:xfrm>
            <a:off x="6762750" y="6457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all maintained by the project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0"/>
          <p:cNvSpPr/>
          <p:nvPr/>
        </p:nvSpPr>
        <p:spPr>
          <a:xfrm>
            <a:off x="12477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 · Representation changes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0"/>
          <p:cNvSpPr/>
          <p:nvPr/>
        </p:nvSpPr>
        <p:spPr>
          <a:xfrm>
            <a:off x="12477750" y="5314950"/>
            <a:ext cx="4762500" cy="914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0"/>
          <p:cNvSpPr/>
          <p:nvPr/>
        </p:nvSpPr>
        <p:spPr>
          <a:xfrm>
            <a:off x="12668250" y="5448300"/>
            <a:ext cx="4381500" cy="3238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0"/>
          <p:cNvSpPr/>
          <p:nvPr/>
        </p:nvSpPr>
        <p:spPr>
          <a:xfrm>
            <a:off x="12668250" y="54483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"knowledge": [...]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0"/>
          <p:cNvSpPr/>
          <p:nvPr/>
        </p:nvSpPr>
        <p:spPr>
          <a:xfrm>
            <a:off x="12668250" y="577215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"knowledge_base": [...]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0"/>
          <p:cNvSpPr/>
          <p:nvPr/>
        </p:nvSpPr>
        <p:spPr>
          <a:xfrm>
            <a:off x="12477750" y="6362700"/>
            <a:ext cx="5238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old programs no longer parse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1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1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1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1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1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1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1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1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1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1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cost of a custom representation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99" name="Google Shape;49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21"/>
          <p:cNvSpPr/>
          <p:nvPr/>
        </p:nvSpPr>
        <p:spPr>
          <a:xfrm>
            <a:off x="1047750" y="2619375"/>
            <a:ext cx="2762250" cy="762000"/>
          </a:xfrm>
          <a:prstGeom prst="roundRect">
            <a:avLst>
              <a:gd fmla="val 225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1"/>
          <p:cNvSpPr/>
          <p:nvPr/>
        </p:nvSpPr>
        <p:spPr>
          <a:xfrm>
            <a:off x="1025366" y="2638425"/>
            <a:ext cx="280701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text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1"/>
          <p:cNvSpPr/>
          <p:nvPr/>
        </p:nvSpPr>
        <p:spPr>
          <a:xfrm>
            <a:off x="5619750" y="25241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1"/>
          <p:cNvSpPr/>
          <p:nvPr/>
        </p:nvSpPr>
        <p:spPr>
          <a:xfrm>
            <a:off x="5576888" y="25241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1"/>
          <p:cNvSpPr/>
          <p:nvPr/>
        </p:nvSpPr>
        <p:spPr>
          <a:xfrm>
            <a:off x="9144000" y="25241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1"/>
          <p:cNvSpPr/>
          <p:nvPr/>
        </p:nvSpPr>
        <p:spPr>
          <a:xfrm>
            <a:off x="9123045" y="25431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interpreter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1"/>
          <p:cNvSpPr/>
          <p:nvPr/>
        </p:nvSpPr>
        <p:spPr>
          <a:xfrm>
            <a:off x="12477750" y="25241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1"/>
          <p:cNvSpPr/>
          <p:nvPr/>
        </p:nvSpPr>
        <p:spPr>
          <a:xfrm>
            <a:off x="12458700" y="25431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1"/>
          <p:cNvSpPr/>
          <p:nvPr/>
        </p:nvSpPr>
        <p:spPr>
          <a:xfrm>
            <a:off x="1047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 · Schema in every prompt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1"/>
          <p:cNvSpPr/>
          <p:nvPr/>
        </p:nvSpPr>
        <p:spPr>
          <a:xfrm>
            <a:off x="1047750" y="5314950"/>
            <a:ext cx="4762500" cy="12382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1"/>
          <p:cNvSpPr/>
          <p:nvPr/>
        </p:nvSpPr>
        <p:spPr>
          <a:xfrm>
            <a:off x="1238250" y="54483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keys: sorts, functions,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1"/>
          <p:cNvSpPr/>
          <p:nvPr/>
        </p:nvSpPr>
        <p:spPr>
          <a:xfrm>
            <a:off x="1238250" y="577215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constants, knowledge_base,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1"/>
          <p:cNvSpPr/>
          <p:nvPr/>
        </p:nvSpPr>
        <p:spPr>
          <a:xfrm>
            <a:off x="1238250" y="60960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rules, verifications,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1"/>
          <p:cNvSpPr/>
          <p:nvPr/>
        </p:nvSpPr>
        <p:spPr>
          <a:xfrm>
            <a:off x="6762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 · A custom interpreter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1"/>
          <p:cNvSpPr/>
          <p:nvPr/>
        </p:nvSpPr>
        <p:spPr>
          <a:xfrm>
            <a:off x="6762750" y="5314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1"/>
          <p:cNvSpPr/>
          <p:nvPr/>
        </p:nvSpPr>
        <p:spPr>
          <a:xfrm>
            <a:off x="6762750" y="5695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 checker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1"/>
          <p:cNvSpPr/>
          <p:nvPr/>
        </p:nvSpPr>
        <p:spPr>
          <a:xfrm>
            <a:off x="6762750" y="6076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calls into Z3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1"/>
          <p:cNvSpPr/>
          <p:nvPr/>
        </p:nvSpPr>
        <p:spPr>
          <a:xfrm>
            <a:off x="6762750" y="6457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all maintained by the project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1"/>
          <p:cNvSpPr/>
          <p:nvPr/>
        </p:nvSpPr>
        <p:spPr>
          <a:xfrm>
            <a:off x="12477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 · Representation changes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1"/>
          <p:cNvSpPr/>
          <p:nvPr/>
        </p:nvSpPr>
        <p:spPr>
          <a:xfrm>
            <a:off x="12477750" y="5314950"/>
            <a:ext cx="4762500" cy="914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1"/>
          <p:cNvSpPr/>
          <p:nvPr/>
        </p:nvSpPr>
        <p:spPr>
          <a:xfrm>
            <a:off x="12668250" y="5448300"/>
            <a:ext cx="4381500" cy="3238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1"/>
          <p:cNvSpPr/>
          <p:nvPr/>
        </p:nvSpPr>
        <p:spPr>
          <a:xfrm>
            <a:off x="12668250" y="54483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"knowledge": [...]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1"/>
          <p:cNvSpPr/>
          <p:nvPr/>
        </p:nvSpPr>
        <p:spPr>
          <a:xfrm>
            <a:off x="12668250" y="577215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"knowledge_base": [...]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21"/>
          <p:cNvSpPr/>
          <p:nvPr/>
        </p:nvSpPr>
        <p:spPr>
          <a:xfrm>
            <a:off x="12477750" y="6362700"/>
            <a:ext cx="5238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old programs no longer parse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1"/>
          <p:cNvSpPr/>
          <p:nvPr/>
        </p:nvSpPr>
        <p:spPr>
          <a:xfrm>
            <a:off x="1047750" y="7286625"/>
            <a:ext cx="495300" cy="495300"/>
          </a:xfrm>
          <a:prstGeom prst="ellipse">
            <a:avLst/>
          </a:prstGeom>
          <a:solidFill>
            <a:srgbClr val="E8D9CD"/>
          </a:solidFill>
          <a:ln cap="flat" cmpd="sng" w="28575">
            <a:solidFill>
              <a:srgbClr val="523D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1"/>
          <p:cNvSpPr/>
          <p:nvPr/>
        </p:nvSpPr>
        <p:spPr>
          <a:xfrm>
            <a:off x="1038225" y="7315200"/>
            <a:ext cx="5143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400"/>
              <a:buFont typeface="IBM Plex Sans"/>
              <a:buNone/>
            </a:pPr>
            <a:r>
              <a:rPr b="1" i="0" lang="en-US" sz="24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1"/>
          <p:cNvSpPr/>
          <p:nvPr/>
        </p:nvSpPr>
        <p:spPr>
          <a:xfrm>
            <a:off x="1733550" y="7343775"/>
            <a:ext cx="9600501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separate question: does the artifact preserve the source meaning?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2"/>
          <p:cNvSpPr/>
          <p:nvPr/>
        </p:nvSpPr>
        <p:spPr>
          <a:xfrm>
            <a:off x="1728788" y="466725"/>
            <a:ext cx="64168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turn language into something a solver can check?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2"/>
          <p:cNvSpPr/>
          <p:nvPr/>
        </p:nvSpPr>
        <p:spPr>
          <a:xfrm>
            <a:off x="1366822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2"/>
          <p:cNvSpPr/>
          <p:nvPr/>
        </p:nvSpPr>
        <p:spPr>
          <a:xfrm>
            <a:off x="14163526" y="466725"/>
            <a:ext cx="179181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2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2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2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2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2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cost of a custom representation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42" name="Google Shape;54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22"/>
          <p:cNvSpPr/>
          <p:nvPr/>
        </p:nvSpPr>
        <p:spPr>
          <a:xfrm>
            <a:off x="1047750" y="2619375"/>
            <a:ext cx="2762250" cy="762000"/>
          </a:xfrm>
          <a:prstGeom prst="roundRect">
            <a:avLst>
              <a:gd fmla="val 225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2"/>
          <p:cNvSpPr/>
          <p:nvPr/>
        </p:nvSpPr>
        <p:spPr>
          <a:xfrm>
            <a:off x="1025366" y="2638425"/>
            <a:ext cx="280701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text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22"/>
          <p:cNvSpPr/>
          <p:nvPr/>
        </p:nvSpPr>
        <p:spPr>
          <a:xfrm>
            <a:off x="5619750" y="25241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2"/>
          <p:cNvSpPr/>
          <p:nvPr/>
        </p:nvSpPr>
        <p:spPr>
          <a:xfrm>
            <a:off x="5576888" y="25241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2"/>
          <p:cNvSpPr/>
          <p:nvPr/>
        </p:nvSpPr>
        <p:spPr>
          <a:xfrm>
            <a:off x="9144000" y="25241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2"/>
          <p:cNvSpPr/>
          <p:nvPr/>
        </p:nvSpPr>
        <p:spPr>
          <a:xfrm>
            <a:off x="9123045" y="25431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interpreter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22"/>
          <p:cNvSpPr/>
          <p:nvPr/>
        </p:nvSpPr>
        <p:spPr>
          <a:xfrm>
            <a:off x="12477750" y="25241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2"/>
          <p:cNvSpPr/>
          <p:nvPr/>
        </p:nvSpPr>
        <p:spPr>
          <a:xfrm>
            <a:off x="12458700" y="25431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2"/>
          <p:cNvSpPr/>
          <p:nvPr/>
        </p:nvSpPr>
        <p:spPr>
          <a:xfrm>
            <a:off x="1047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 · Schema in every prompt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2"/>
          <p:cNvSpPr/>
          <p:nvPr/>
        </p:nvSpPr>
        <p:spPr>
          <a:xfrm>
            <a:off x="1047750" y="5314950"/>
            <a:ext cx="4762500" cy="12382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2"/>
          <p:cNvSpPr/>
          <p:nvPr/>
        </p:nvSpPr>
        <p:spPr>
          <a:xfrm>
            <a:off x="1238250" y="54483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keys: sorts, functions,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22"/>
          <p:cNvSpPr/>
          <p:nvPr/>
        </p:nvSpPr>
        <p:spPr>
          <a:xfrm>
            <a:off x="1238250" y="577215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constants, knowledge_base,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22"/>
          <p:cNvSpPr/>
          <p:nvPr/>
        </p:nvSpPr>
        <p:spPr>
          <a:xfrm>
            <a:off x="1238250" y="60960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rules, verifications,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2"/>
          <p:cNvSpPr/>
          <p:nvPr/>
        </p:nvSpPr>
        <p:spPr>
          <a:xfrm>
            <a:off x="6762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 · A custom interpreter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22"/>
          <p:cNvSpPr/>
          <p:nvPr/>
        </p:nvSpPr>
        <p:spPr>
          <a:xfrm>
            <a:off x="6762750" y="5314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22"/>
          <p:cNvSpPr/>
          <p:nvPr/>
        </p:nvSpPr>
        <p:spPr>
          <a:xfrm>
            <a:off x="6762750" y="5695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type checker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22"/>
          <p:cNvSpPr/>
          <p:nvPr/>
        </p:nvSpPr>
        <p:spPr>
          <a:xfrm>
            <a:off x="6762750" y="6076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calls into Z3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22"/>
          <p:cNvSpPr/>
          <p:nvPr/>
        </p:nvSpPr>
        <p:spPr>
          <a:xfrm>
            <a:off x="6762750" y="6457950"/>
            <a:ext cx="5238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all maintained by the project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22"/>
          <p:cNvSpPr/>
          <p:nvPr/>
        </p:nvSpPr>
        <p:spPr>
          <a:xfrm>
            <a:off x="12477750" y="4810125"/>
            <a:ext cx="5238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 · Representation changes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22"/>
          <p:cNvSpPr/>
          <p:nvPr/>
        </p:nvSpPr>
        <p:spPr>
          <a:xfrm>
            <a:off x="12477750" y="5314950"/>
            <a:ext cx="4762500" cy="914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2"/>
          <p:cNvSpPr/>
          <p:nvPr/>
        </p:nvSpPr>
        <p:spPr>
          <a:xfrm>
            <a:off x="12668250" y="5448300"/>
            <a:ext cx="4381500" cy="3238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2"/>
          <p:cNvSpPr/>
          <p:nvPr/>
        </p:nvSpPr>
        <p:spPr>
          <a:xfrm>
            <a:off x="12668250" y="544830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"knowledge": [...]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22"/>
          <p:cNvSpPr/>
          <p:nvPr/>
        </p:nvSpPr>
        <p:spPr>
          <a:xfrm>
            <a:off x="12668250" y="5772150"/>
            <a:ext cx="48196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"knowledge_base": [...]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2"/>
          <p:cNvSpPr/>
          <p:nvPr/>
        </p:nvSpPr>
        <p:spPr>
          <a:xfrm>
            <a:off x="12477750" y="6362700"/>
            <a:ext cx="5238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old programs no longer parse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22"/>
          <p:cNvSpPr/>
          <p:nvPr/>
        </p:nvSpPr>
        <p:spPr>
          <a:xfrm>
            <a:off x="1047750" y="7286625"/>
            <a:ext cx="495300" cy="495300"/>
          </a:xfrm>
          <a:prstGeom prst="ellipse">
            <a:avLst/>
          </a:prstGeom>
          <a:solidFill>
            <a:srgbClr val="E8D9CD"/>
          </a:solidFill>
          <a:ln cap="flat" cmpd="sng" w="28575">
            <a:solidFill>
              <a:srgbClr val="523D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22"/>
          <p:cNvSpPr/>
          <p:nvPr/>
        </p:nvSpPr>
        <p:spPr>
          <a:xfrm>
            <a:off x="1038225" y="7315200"/>
            <a:ext cx="5143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400"/>
              <a:buFont typeface="IBM Plex Sans"/>
              <a:buNone/>
            </a:pPr>
            <a:r>
              <a:rPr b="1" i="0" lang="en-US" sz="24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22"/>
          <p:cNvSpPr/>
          <p:nvPr/>
        </p:nvSpPr>
        <p:spPr>
          <a:xfrm>
            <a:off x="1733550" y="7343775"/>
            <a:ext cx="9600501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separate question: does the artifact preserve the source meaning?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22"/>
          <p:cNvSpPr/>
          <p:nvPr/>
        </p:nvSpPr>
        <p:spPr>
          <a:xfrm>
            <a:off x="1047750" y="8620125"/>
            <a:ext cx="954598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IBM Plex Sans"/>
              <a:buNone/>
            </a:pPr>
            <a:r>
              <a:rPr b="0" i="0" lang="en-US" sz="25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Could the model write a standard solver language directly?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3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3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3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23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3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23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3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3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same s</a:t>
            </a:r>
            <a:r>
              <a:rPr b="1" lang="en-US" sz="45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ource</a:t>
            </a: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 SMT-LIB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86" name="Google Shape;58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23"/>
          <p:cNvSpPr/>
          <p:nvPr/>
        </p:nvSpPr>
        <p:spPr>
          <a:xfrm>
            <a:off x="1047750" y="2085975"/>
            <a:ext cx="81141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23"/>
          <p:cNvSpPr/>
          <p:nvPr/>
        </p:nvSpPr>
        <p:spPr>
          <a:xfrm>
            <a:off x="1047750" y="25241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“Refunds are approved only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23"/>
          <p:cNvSpPr/>
          <p:nvPr/>
        </p:nvSpPr>
        <p:spPr>
          <a:xfrm>
            <a:off x="1047750" y="29432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returns within 30 days.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3"/>
          <p:cNvSpPr/>
          <p:nvPr/>
        </p:nvSpPr>
        <p:spPr>
          <a:xfrm>
            <a:off x="1047750" y="33623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3"/>
          <p:cNvSpPr/>
          <p:nvPr/>
        </p:nvSpPr>
        <p:spPr>
          <a:xfrm>
            <a:off x="1047750" y="7667625"/>
            <a:ext cx="4611052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 grounded for Maya’s refund. The JSON rule was quantified.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3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23"/>
          <p:cNvSpPr/>
          <p:nvPr/>
        </p:nvSpPr>
        <p:spPr>
          <a:xfrm>
            <a:off x="6000750" y="2524125"/>
            <a:ext cx="7810500" cy="46101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3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23"/>
          <p:cNvSpPr/>
          <p:nvPr/>
        </p:nvSpPr>
        <p:spPr>
          <a:xfrm>
            <a:off x="14097000" y="2524125"/>
            <a:ext cx="3143250" cy="4572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24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24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4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24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24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4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24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24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same s</a:t>
            </a:r>
            <a:r>
              <a:rPr b="1" lang="en-US" sz="45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ource</a:t>
            </a: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 SMT-LIB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11" name="Google Shape;61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24"/>
          <p:cNvSpPr/>
          <p:nvPr/>
        </p:nvSpPr>
        <p:spPr>
          <a:xfrm>
            <a:off x="1047750" y="2085975"/>
            <a:ext cx="81141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24"/>
          <p:cNvSpPr/>
          <p:nvPr/>
        </p:nvSpPr>
        <p:spPr>
          <a:xfrm>
            <a:off x="1047750" y="25241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“Refunds are approved only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24"/>
          <p:cNvSpPr/>
          <p:nvPr/>
        </p:nvSpPr>
        <p:spPr>
          <a:xfrm>
            <a:off x="1047750" y="29432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returns within 30 days.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24"/>
          <p:cNvSpPr/>
          <p:nvPr/>
        </p:nvSpPr>
        <p:spPr>
          <a:xfrm>
            <a:off x="1047750" y="33623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24"/>
          <p:cNvSpPr/>
          <p:nvPr/>
        </p:nvSpPr>
        <p:spPr>
          <a:xfrm>
            <a:off x="1047750" y="7667625"/>
            <a:ext cx="4611052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 grounded for Maya’s refund. The JSON rule was quantified.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24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24"/>
          <p:cNvSpPr/>
          <p:nvPr/>
        </p:nvSpPr>
        <p:spPr>
          <a:xfrm>
            <a:off x="6000750" y="2524125"/>
            <a:ext cx="7810500" cy="46101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4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24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approved Bool)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24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24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24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24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24"/>
          <p:cNvSpPr/>
          <p:nvPr/>
        </p:nvSpPr>
        <p:spPr>
          <a:xfrm>
            <a:off x="14097000" y="2524125"/>
            <a:ext cx="3143250" cy="4572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5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5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25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25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5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5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25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5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25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5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same s</a:t>
            </a:r>
            <a:r>
              <a:rPr b="1" lang="en-US" sz="45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ource</a:t>
            </a: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 SMT-LIB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41" name="Google Shape;64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25"/>
          <p:cNvSpPr/>
          <p:nvPr/>
        </p:nvSpPr>
        <p:spPr>
          <a:xfrm>
            <a:off x="1047750" y="2085975"/>
            <a:ext cx="81141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25"/>
          <p:cNvSpPr/>
          <p:nvPr/>
        </p:nvSpPr>
        <p:spPr>
          <a:xfrm>
            <a:off x="1047750" y="25241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“Refunds are approved only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25"/>
          <p:cNvSpPr/>
          <p:nvPr/>
        </p:nvSpPr>
        <p:spPr>
          <a:xfrm>
            <a:off x="1047750" y="29432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returns within 30 days.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25"/>
          <p:cNvSpPr/>
          <p:nvPr/>
        </p:nvSpPr>
        <p:spPr>
          <a:xfrm>
            <a:off x="1047750" y="33623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25"/>
          <p:cNvSpPr/>
          <p:nvPr/>
        </p:nvSpPr>
        <p:spPr>
          <a:xfrm>
            <a:off x="1047750" y="7667625"/>
            <a:ext cx="4611052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 grounded for Maya’s refund. The JSON rule was quantified.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25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25"/>
          <p:cNvSpPr/>
          <p:nvPr/>
        </p:nvSpPr>
        <p:spPr>
          <a:xfrm>
            <a:off x="6000750" y="2524125"/>
            <a:ext cx="7810500" cy="46101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5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25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approved Bool)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25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25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25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25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25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25"/>
          <p:cNvSpPr/>
          <p:nvPr/>
        </p:nvSpPr>
        <p:spPr>
          <a:xfrm>
            <a:off x="14097000" y="2524125"/>
            <a:ext cx="3143250" cy="4572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5"/>
          <p:cNvSpPr/>
          <p:nvPr/>
        </p:nvSpPr>
        <p:spPr>
          <a:xfrm>
            <a:off x="14306550" y="4810125"/>
            <a:ext cx="55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25"/>
          <p:cNvSpPr/>
          <p:nvPr/>
        </p:nvSpPr>
        <p:spPr>
          <a:xfrm>
            <a:off x="14939070" y="4810125"/>
            <a:ext cx="114091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6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6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26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6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6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26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26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26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6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same </a:t>
            </a:r>
            <a:r>
              <a:rPr b="1" lang="en-US" sz="45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</a:t>
            </a: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 SMT-LIB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74" name="Google Shape;67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26"/>
          <p:cNvSpPr/>
          <p:nvPr/>
        </p:nvSpPr>
        <p:spPr>
          <a:xfrm>
            <a:off x="1047750" y="2085975"/>
            <a:ext cx="81141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26"/>
          <p:cNvSpPr/>
          <p:nvPr/>
        </p:nvSpPr>
        <p:spPr>
          <a:xfrm>
            <a:off x="1047750" y="25241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“Refunds are approved only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26"/>
          <p:cNvSpPr/>
          <p:nvPr/>
        </p:nvSpPr>
        <p:spPr>
          <a:xfrm>
            <a:off x="1047750" y="29432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returns within 30 days.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26"/>
          <p:cNvSpPr/>
          <p:nvPr/>
        </p:nvSpPr>
        <p:spPr>
          <a:xfrm>
            <a:off x="1047750" y="3362325"/>
            <a:ext cx="4213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"/>
          <p:cNvSpPr/>
          <p:nvPr/>
        </p:nvSpPr>
        <p:spPr>
          <a:xfrm>
            <a:off x="1047750" y="7667625"/>
            <a:ext cx="4611052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Rule grounded for Maya’s refund. The JSON rule was quantified.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26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26"/>
          <p:cNvSpPr/>
          <p:nvPr/>
        </p:nvSpPr>
        <p:spPr>
          <a:xfrm>
            <a:off x="6000750" y="2524125"/>
            <a:ext cx="7810500" cy="46101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6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26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approved Bool)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26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6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26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26"/>
          <p:cNvSpPr/>
          <p:nvPr/>
        </p:nvSpPr>
        <p:spPr>
          <a:xfrm>
            <a:off x="6019800" y="5667375"/>
            <a:ext cx="7772400" cy="4191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26"/>
          <p:cNvSpPr/>
          <p:nvPr/>
        </p:nvSpPr>
        <p:spPr>
          <a:xfrm>
            <a:off x="6267450" y="5667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(not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26"/>
          <p:cNvSpPr/>
          <p:nvPr/>
        </p:nvSpPr>
        <p:spPr>
          <a:xfrm>
            <a:off x="6267450" y="60864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26"/>
          <p:cNvSpPr/>
          <p:nvPr/>
        </p:nvSpPr>
        <p:spPr>
          <a:xfrm>
            <a:off x="6267450" y="65055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26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26"/>
          <p:cNvSpPr/>
          <p:nvPr/>
        </p:nvSpPr>
        <p:spPr>
          <a:xfrm>
            <a:off x="14097000" y="2524125"/>
            <a:ext cx="3143250" cy="4572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26"/>
          <p:cNvSpPr/>
          <p:nvPr/>
        </p:nvSpPr>
        <p:spPr>
          <a:xfrm>
            <a:off x="14306550" y="4810125"/>
            <a:ext cx="55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26"/>
          <p:cNvSpPr/>
          <p:nvPr/>
        </p:nvSpPr>
        <p:spPr>
          <a:xfrm>
            <a:off x="14939070" y="4810125"/>
            <a:ext cx="114091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26"/>
          <p:cNvSpPr/>
          <p:nvPr/>
        </p:nvSpPr>
        <p:spPr>
          <a:xfrm>
            <a:off x="14306550" y="6067425"/>
            <a:ext cx="87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26"/>
          <p:cNvSpPr/>
          <p:nvPr/>
        </p:nvSpPr>
        <p:spPr>
          <a:xfrm>
            <a:off x="15259050" y="6067425"/>
            <a:ext cx="114002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 ✓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26"/>
          <p:cNvSpPr/>
          <p:nvPr/>
        </p:nvSpPr>
        <p:spPr>
          <a:xfrm>
            <a:off x="6000750" y="7667625"/>
            <a:ext cx="11576685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sat and unsat answer the query asked: a consistent context, then no counterexample to days ≤ 30.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7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27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27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27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27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27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27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27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27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27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Why standard SMT-LIB helps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15" name="Google Shape;71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27"/>
          <p:cNvSpPr/>
          <p:nvPr/>
        </p:nvSpPr>
        <p:spPr>
          <a:xfrm>
            <a:off x="1047750" y="2085975"/>
            <a:ext cx="273626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 path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27"/>
          <p:cNvSpPr/>
          <p:nvPr/>
        </p:nvSpPr>
        <p:spPr>
          <a:xfrm>
            <a:off x="2952750" y="2714625"/>
            <a:ext cx="2857500" cy="952500"/>
          </a:xfrm>
          <a:prstGeom prst="roundRect">
            <a:avLst>
              <a:gd fmla="val 180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27"/>
          <p:cNvSpPr/>
          <p:nvPr/>
        </p:nvSpPr>
        <p:spPr>
          <a:xfrm>
            <a:off x="2928938" y="2733675"/>
            <a:ext cx="2905125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+ schema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27"/>
          <p:cNvSpPr/>
          <p:nvPr/>
        </p:nvSpPr>
        <p:spPr>
          <a:xfrm>
            <a:off x="6762750" y="27146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27"/>
          <p:cNvSpPr/>
          <p:nvPr/>
        </p:nvSpPr>
        <p:spPr>
          <a:xfrm>
            <a:off x="6719888" y="27146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27"/>
          <p:cNvSpPr/>
          <p:nvPr/>
        </p:nvSpPr>
        <p:spPr>
          <a:xfrm>
            <a:off x="10287000" y="27146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7"/>
          <p:cNvSpPr/>
          <p:nvPr/>
        </p:nvSpPr>
        <p:spPr>
          <a:xfrm>
            <a:off x="10266045" y="27336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custom interpreter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27"/>
          <p:cNvSpPr/>
          <p:nvPr/>
        </p:nvSpPr>
        <p:spPr>
          <a:xfrm>
            <a:off x="13620750" y="27146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27"/>
          <p:cNvSpPr/>
          <p:nvPr/>
        </p:nvSpPr>
        <p:spPr>
          <a:xfrm>
            <a:off x="13601700" y="27336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7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28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28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28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28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28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28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8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28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28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8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Why standard SMT-LIB helps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41" name="Google Shape;7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28"/>
          <p:cNvSpPr/>
          <p:nvPr/>
        </p:nvSpPr>
        <p:spPr>
          <a:xfrm>
            <a:off x="1047750" y="2085975"/>
            <a:ext cx="273626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 path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28"/>
          <p:cNvSpPr/>
          <p:nvPr/>
        </p:nvSpPr>
        <p:spPr>
          <a:xfrm>
            <a:off x="2952750" y="2714625"/>
            <a:ext cx="2857500" cy="952500"/>
          </a:xfrm>
          <a:prstGeom prst="roundRect">
            <a:avLst>
              <a:gd fmla="val 180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8"/>
          <p:cNvSpPr/>
          <p:nvPr/>
        </p:nvSpPr>
        <p:spPr>
          <a:xfrm>
            <a:off x="2928938" y="2733675"/>
            <a:ext cx="2905125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+ schema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8"/>
          <p:cNvSpPr/>
          <p:nvPr/>
        </p:nvSpPr>
        <p:spPr>
          <a:xfrm>
            <a:off x="6762750" y="27146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28"/>
          <p:cNvSpPr/>
          <p:nvPr/>
        </p:nvSpPr>
        <p:spPr>
          <a:xfrm>
            <a:off x="6719888" y="27146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28"/>
          <p:cNvSpPr/>
          <p:nvPr/>
        </p:nvSpPr>
        <p:spPr>
          <a:xfrm>
            <a:off x="10287000" y="27146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28"/>
          <p:cNvSpPr/>
          <p:nvPr/>
        </p:nvSpPr>
        <p:spPr>
          <a:xfrm>
            <a:off x="10266045" y="27336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custom interpreter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28"/>
          <p:cNvSpPr/>
          <p:nvPr/>
        </p:nvSpPr>
        <p:spPr>
          <a:xfrm>
            <a:off x="13620750" y="27146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28"/>
          <p:cNvSpPr/>
          <p:nvPr/>
        </p:nvSpPr>
        <p:spPr>
          <a:xfrm>
            <a:off x="13601700" y="27336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28"/>
          <p:cNvSpPr/>
          <p:nvPr/>
        </p:nvSpPr>
        <p:spPr>
          <a:xfrm>
            <a:off x="1047750" y="4181475"/>
            <a:ext cx="196977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path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28"/>
          <p:cNvSpPr/>
          <p:nvPr/>
        </p:nvSpPr>
        <p:spPr>
          <a:xfrm>
            <a:off x="2952750" y="4810125"/>
            <a:ext cx="2857500" cy="952500"/>
          </a:xfrm>
          <a:prstGeom prst="roundRect">
            <a:avLst>
              <a:gd fmla="val 180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28"/>
          <p:cNvSpPr/>
          <p:nvPr/>
        </p:nvSpPr>
        <p:spPr>
          <a:xfrm>
            <a:off x="2928938" y="4829175"/>
            <a:ext cx="2905125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28"/>
          <p:cNvSpPr/>
          <p:nvPr/>
        </p:nvSpPr>
        <p:spPr>
          <a:xfrm>
            <a:off x="6762750" y="4810125"/>
            <a:ext cx="619125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28"/>
          <p:cNvSpPr/>
          <p:nvPr/>
        </p:nvSpPr>
        <p:spPr>
          <a:xfrm>
            <a:off x="6669881" y="4810125"/>
            <a:ext cx="6376988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SMT-LIB, a standard solver language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28"/>
          <p:cNvSpPr/>
          <p:nvPr/>
        </p:nvSpPr>
        <p:spPr>
          <a:xfrm>
            <a:off x="13620750" y="48101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28"/>
          <p:cNvSpPr/>
          <p:nvPr/>
        </p:nvSpPr>
        <p:spPr>
          <a:xfrm>
            <a:off x="13601700" y="48291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28"/>
          <p:cNvSpPr/>
          <p:nvPr/>
        </p:nvSpPr>
        <p:spPr>
          <a:xfrm>
            <a:off x="15240000" y="4981575"/>
            <a:ext cx="22002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parses it directly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28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2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2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29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29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29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29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29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29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29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29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Why standard SMT-LIB helps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75" name="Google Shape;77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29"/>
          <p:cNvSpPr/>
          <p:nvPr/>
        </p:nvSpPr>
        <p:spPr>
          <a:xfrm>
            <a:off x="1047750" y="2085975"/>
            <a:ext cx="273626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 path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29"/>
          <p:cNvSpPr/>
          <p:nvPr/>
        </p:nvSpPr>
        <p:spPr>
          <a:xfrm>
            <a:off x="2952750" y="2714625"/>
            <a:ext cx="2857500" cy="952500"/>
          </a:xfrm>
          <a:prstGeom prst="roundRect">
            <a:avLst>
              <a:gd fmla="val 180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29"/>
          <p:cNvSpPr/>
          <p:nvPr/>
        </p:nvSpPr>
        <p:spPr>
          <a:xfrm>
            <a:off x="2928938" y="2733675"/>
            <a:ext cx="2905125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+ schema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29"/>
          <p:cNvSpPr/>
          <p:nvPr/>
        </p:nvSpPr>
        <p:spPr>
          <a:xfrm>
            <a:off x="6762750" y="27146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29"/>
          <p:cNvSpPr/>
          <p:nvPr/>
        </p:nvSpPr>
        <p:spPr>
          <a:xfrm>
            <a:off x="6719888" y="27146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9"/>
          <p:cNvSpPr/>
          <p:nvPr/>
        </p:nvSpPr>
        <p:spPr>
          <a:xfrm>
            <a:off x="10287000" y="27146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29"/>
          <p:cNvSpPr/>
          <p:nvPr/>
        </p:nvSpPr>
        <p:spPr>
          <a:xfrm>
            <a:off x="10266045" y="27336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custom interpreter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29"/>
          <p:cNvSpPr/>
          <p:nvPr/>
        </p:nvSpPr>
        <p:spPr>
          <a:xfrm>
            <a:off x="13620750" y="27146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29"/>
          <p:cNvSpPr/>
          <p:nvPr/>
        </p:nvSpPr>
        <p:spPr>
          <a:xfrm>
            <a:off x="13601700" y="27336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29"/>
          <p:cNvSpPr/>
          <p:nvPr/>
        </p:nvSpPr>
        <p:spPr>
          <a:xfrm>
            <a:off x="1047750" y="4181475"/>
            <a:ext cx="196977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path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29"/>
          <p:cNvSpPr/>
          <p:nvPr/>
        </p:nvSpPr>
        <p:spPr>
          <a:xfrm>
            <a:off x="2952750" y="4810125"/>
            <a:ext cx="2857500" cy="952500"/>
          </a:xfrm>
          <a:prstGeom prst="roundRect">
            <a:avLst>
              <a:gd fmla="val 180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29"/>
          <p:cNvSpPr/>
          <p:nvPr/>
        </p:nvSpPr>
        <p:spPr>
          <a:xfrm>
            <a:off x="2928938" y="4829175"/>
            <a:ext cx="2905125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29"/>
          <p:cNvSpPr/>
          <p:nvPr/>
        </p:nvSpPr>
        <p:spPr>
          <a:xfrm>
            <a:off x="6762750" y="4810125"/>
            <a:ext cx="619125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29"/>
          <p:cNvSpPr/>
          <p:nvPr/>
        </p:nvSpPr>
        <p:spPr>
          <a:xfrm>
            <a:off x="6669881" y="4810125"/>
            <a:ext cx="6376988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SMT-LIB, a standard solver language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29"/>
          <p:cNvSpPr/>
          <p:nvPr/>
        </p:nvSpPr>
        <p:spPr>
          <a:xfrm>
            <a:off x="13620750" y="48101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29"/>
          <p:cNvSpPr/>
          <p:nvPr/>
        </p:nvSpPr>
        <p:spPr>
          <a:xfrm>
            <a:off x="13601700" y="48291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29"/>
          <p:cNvSpPr/>
          <p:nvPr/>
        </p:nvSpPr>
        <p:spPr>
          <a:xfrm>
            <a:off x="15240000" y="4981575"/>
            <a:ext cx="22002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parses it directly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29"/>
          <p:cNvSpPr/>
          <p:nvPr/>
        </p:nvSpPr>
        <p:spPr>
          <a:xfrm>
            <a:off x="1047750" y="6524625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29"/>
          <p:cNvSpPr/>
          <p:nvPr/>
        </p:nvSpPr>
        <p:spPr>
          <a:xfrm>
            <a:off x="1047750" y="6705600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Less custom engineering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29"/>
          <p:cNvSpPr/>
          <p:nvPr/>
        </p:nvSpPr>
        <p:spPr>
          <a:xfrm>
            <a:off x="1047750" y="7153275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 project-specific DSL to maintain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29"/>
          <p:cNvSpPr/>
          <p:nvPr/>
        </p:nvSpPr>
        <p:spPr>
          <a:xfrm>
            <a:off x="6603950" y="6524625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29"/>
          <p:cNvSpPr/>
          <p:nvPr/>
        </p:nvSpPr>
        <p:spPr>
          <a:xfrm>
            <a:off x="6603950" y="6705600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Valid programs sooner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29"/>
          <p:cNvSpPr/>
          <p:nvPr/>
        </p:nvSpPr>
        <p:spPr>
          <a:xfrm>
            <a:off x="6603950" y="7153275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more syntactically valid, fewer attempts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29"/>
          <p:cNvSpPr/>
          <p:nvPr/>
        </p:nvSpPr>
        <p:spPr>
          <a:xfrm>
            <a:off x="12160151" y="6524625"/>
            <a:ext cx="5080099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29"/>
          <p:cNvSpPr/>
          <p:nvPr/>
        </p:nvSpPr>
        <p:spPr>
          <a:xfrm>
            <a:off x="12160151" y="6705600"/>
            <a:ext cx="558810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Shorter prompts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29"/>
          <p:cNvSpPr/>
          <p:nvPr/>
        </p:nvSpPr>
        <p:spPr>
          <a:xfrm>
            <a:off x="12160151" y="7153275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fewer prompt tokens than the PoT pipeline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29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0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30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30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30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30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30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30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30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30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30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Why standard SMT-LIB helps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818" name="Google Shape;81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30"/>
          <p:cNvSpPr/>
          <p:nvPr/>
        </p:nvSpPr>
        <p:spPr>
          <a:xfrm>
            <a:off x="1047750" y="2085975"/>
            <a:ext cx="273626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 path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30"/>
          <p:cNvSpPr/>
          <p:nvPr/>
        </p:nvSpPr>
        <p:spPr>
          <a:xfrm>
            <a:off x="2952750" y="2714625"/>
            <a:ext cx="2857500" cy="952500"/>
          </a:xfrm>
          <a:prstGeom prst="roundRect">
            <a:avLst>
              <a:gd fmla="val 180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30"/>
          <p:cNvSpPr/>
          <p:nvPr/>
        </p:nvSpPr>
        <p:spPr>
          <a:xfrm>
            <a:off x="2928938" y="2733675"/>
            <a:ext cx="2905125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+ schema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30"/>
          <p:cNvSpPr/>
          <p:nvPr/>
        </p:nvSpPr>
        <p:spPr>
          <a:xfrm>
            <a:off x="6762750" y="2714625"/>
            <a:ext cx="28575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30"/>
          <p:cNvSpPr/>
          <p:nvPr/>
        </p:nvSpPr>
        <p:spPr>
          <a:xfrm>
            <a:off x="6719888" y="2714625"/>
            <a:ext cx="2943225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DSL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30"/>
          <p:cNvSpPr/>
          <p:nvPr/>
        </p:nvSpPr>
        <p:spPr>
          <a:xfrm>
            <a:off x="10287000" y="2714625"/>
            <a:ext cx="2667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30"/>
          <p:cNvSpPr/>
          <p:nvPr/>
        </p:nvSpPr>
        <p:spPr>
          <a:xfrm>
            <a:off x="10266045" y="2733675"/>
            <a:ext cx="270891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custom interpreter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30"/>
          <p:cNvSpPr/>
          <p:nvPr/>
        </p:nvSpPr>
        <p:spPr>
          <a:xfrm>
            <a:off x="13620750" y="27146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30"/>
          <p:cNvSpPr/>
          <p:nvPr/>
        </p:nvSpPr>
        <p:spPr>
          <a:xfrm>
            <a:off x="13601700" y="27336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30"/>
          <p:cNvSpPr/>
          <p:nvPr/>
        </p:nvSpPr>
        <p:spPr>
          <a:xfrm>
            <a:off x="1047750" y="4181475"/>
            <a:ext cx="196977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path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30"/>
          <p:cNvSpPr/>
          <p:nvPr/>
        </p:nvSpPr>
        <p:spPr>
          <a:xfrm>
            <a:off x="2952750" y="4810125"/>
            <a:ext cx="2857500" cy="952500"/>
          </a:xfrm>
          <a:prstGeom prst="roundRect">
            <a:avLst>
              <a:gd fmla="val 180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30"/>
          <p:cNvSpPr/>
          <p:nvPr/>
        </p:nvSpPr>
        <p:spPr>
          <a:xfrm>
            <a:off x="2928938" y="4829175"/>
            <a:ext cx="2905125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30"/>
          <p:cNvSpPr/>
          <p:nvPr/>
        </p:nvSpPr>
        <p:spPr>
          <a:xfrm>
            <a:off x="6762750" y="4810125"/>
            <a:ext cx="619125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30"/>
          <p:cNvSpPr/>
          <p:nvPr/>
        </p:nvSpPr>
        <p:spPr>
          <a:xfrm>
            <a:off x="6669881" y="4810125"/>
            <a:ext cx="6376988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SMT-LIB, a standard solver language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30"/>
          <p:cNvSpPr/>
          <p:nvPr/>
        </p:nvSpPr>
        <p:spPr>
          <a:xfrm>
            <a:off x="13620750" y="4810125"/>
            <a:ext cx="142875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30"/>
          <p:cNvSpPr/>
          <p:nvPr/>
        </p:nvSpPr>
        <p:spPr>
          <a:xfrm>
            <a:off x="13601700" y="4829175"/>
            <a:ext cx="146685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Z3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30"/>
          <p:cNvSpPr/>
          <p:nvPr/>
        </p:nvSpPr>
        <p:spPr>
          <a:xfrm>
            <a:off x="15240000" y="4981575"/>
            <a:ext cx="22002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parses it directly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30"/>
          <p:cNvSpPr/>
          <p:nvPr/>
        </p:nvSpPr>
        <p:spPr>
          <a:xfrm>
            <a:off x="1047750" y="6524625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30"/>
          <p:cNvSpPr/>
          <p:nvPr/>
        </p:nvSpPr>
        <p:spPr>
          <a:xfrm>
            <a:off x="1047750" y="6705600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Less custom engineering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30"/>
          <p:cNvSpPr/>
          <p:nvPr/>
        </p:nvSpPr>
        <p:spPr>
          <a:xfrm>
            <a:off x="1047750" y="7153275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 project-specific DSL to maintain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30"/>
          <p:cNvSpPr/>
          <p:nvPr/>
        </p:nvSpPr>
        <p:spPr>
          <a:xfrm>
            <a:off x="6603950" y="6524625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0"/>
          <p:cNvSpPr/>
          <p:nvPr/>
        </p:nvSpPr>
        <p:spPr>
          <a:xfrm>
            <a:off x="6603950" y="6705600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Valid programs sooner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30"/>
          <p:cNvSpPr/>
          <p:nvPr/>
        </p:nvSpPr>
        <p:spPr>
          <a:xfrm>
            <a:off x="6603950" y="7153275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more syntactically valid, fewer attempts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30"/>
          <p:cNvSpPr/>
          <p:nvPr/>
        </p:nvSpPr>
        <p:spPr>
          <a:xfrm>
            <a:off x="12160151" y="6524625"/>
            <a:ext cx="5080099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30"/>
          <p:cNvSpPr/>
          <p:nvPr/>
        </p:nvSpPr>
        <p:spPr>
          <a:xfrm>
            <a:off x="12160151" y="6705600"/>
            <a:ext cx="558810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Shorter prompts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4" name="Google Shape;844;p30"/>
          <p:cNvSpPr/>
          <p:nvPr/>
        </p:nvSpPr>
        <p:spPr>
          <a:xfrm>
            <a:off x="12160151" y="7153275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fewer prompt tokens than the PoT pipeline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30"/>
          <p:cNvSpPr/>
          <p:nvPr/>
        </p:nvSpPr>
        <p:spPr>
          <a:xfrm>
            <a:off x="1047750" y="8524875"/>
            <a:ext cx="1189589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400"/>
              <a:buFont typeface="IBM Plex Sans"/>
              <a:buNone/>
            </a:pPr>
            <a:r>
              <a:rPr b="0" i="0" lang="en-US" sz="24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 to the source is still open</a:t>
            </a:r>
            <a:r>
              <a:rPr lang="en-US" sz="24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…….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30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31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31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31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31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31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31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31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31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31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31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p31"/>
          <p:cNvSpPr/>
          <p:nvPr/>
        </p:nvSpPr>
        <p:spPr>
          <a:xfrm>
            <a:off x="1047750" y="2047875"/>
            <a:ext cx="67669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Three sampled programs for “within 30 days” · illustrative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31"/>
          <p:cNvSpPr/>
          <p:nvPr/>
        </p:nvSpPr>
        <p:spPr>
          <a:xfrm>
            <a:off x="1047750" y="261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31"/>
          <p:cNvSpPr/>
          <p:nvPr/>
        </p:nvSpPr>
        <p:spPr>
          <a:xfrm>
            <a:off x="1517154" y="2619375"/>
            <a:ext cx="4285458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(&lt;=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31"/>
          <p:cNvSpPr/>
          <p:nvPr/>
        </p:nvSpPr>
        <p:spPr>
          <a:xfrm>
            <a:off x="1600200" y="302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31"/>
          <p:cNvSpPr/>
          <p:nvPr/>
        </p:nvSpPr>
        <p:spPr>
          <a:xfrm>
            <a:off x="1047750" y="4524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7" name="Google Shape;867;p31"/>
          <p:cNvSpPr/>
          <p:nvPr/>
        </p:nvSpPr>
        <p:spPr>
          <a:xfrm>
            <a:off x="1517154" y="4524375"/>
            <a:ext cx="5109561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(not (&gt; days 30)))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31"/>
          <p:cNvSpPr/>
          <p:nvPr/>
        </p:nvSpPr>
        <p:spPr>
          <a:xfrm>
            <a:off x="1600200" y="4933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equivalent, different syntax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31"/>
          <p:cNvSpPr/>
          <p:nvPr/>
        </p:nvSpPr>
        <p:spPr>
          <a:xfrm>
            <a:off x="1047750" y="642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31"/>
          <p:cNvSpPr/>
          <p:nvPr/>
        </p:nvSpPr>
        <p:spPr>
          <a:xfrm>
            <a:off x="1517154" y="6429375"/>
            <a:ext cx="412051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</a:t>
            </a:r>
            <a:r>
              <a:rPr b="0" i="0" lang="en-US" sz="210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31"/>
          <p:cNvSpPr/>
          <p:nvPr/>
        </p:nvSpPr>
        <p:spPr>
          <a:xfrm>
            <a:off x="1600200" y="683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excludes day 30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872" name="Google Shape;87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31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3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3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32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32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32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32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32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32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32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2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32"/>
          <p:cNvSpPr/>
          <p:nvPr/>
        </p:nvSpPr>
        <p:spPr>
          <a:xfrm>
            <a:off x="1047750" y="2047875"/>
            <a:ext cx="67669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Three sampled programs for “within 30 days” · illustrative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32"/>
          <p:cNvSpPr/>
          <p:nvPr/>
        </p:nvSpPr>
        <p:spPr>
          <a:xfrm>
            <a:off x="1047750" y="261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32"/>
          <p:cNvSpPr/>
          <p:nvPr/>
        </p:nvSpPr>
        <p:spPr>
          <a:xfrm>
            <a:off x="1517154" y="2619375"/>
            <a:ext cx="4285458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(&lt;=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32"/>
          <p:cNvSpPr/>
          <p:nvPr/>
        </p:nvSpPr>
        <p:spPr>
          <a:xfrm>
            <a:off x="1600200" y="302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32"/>
          <p:cNvSpPr/>
          <p:nvPr/>
        </p:nvSpPr>
        <p:spPr>
          <a:xfrm>
            <a:off x="1047750" y="4524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32"/>
          <p:cNvSpPr/>
          <p:nvPr/>
        </p:nvSpPr>
        <p:spPr>
          <a:xfrm>
            <a:off x="1517154" y="4524375"/>
            <a:ext cx="5109561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(not (&gt; days 30)))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32"/>
          <p:cNvSpPr/>
          <p:nvPr/>
        </p:nvSpPr>
        <p:spPr>
          <a:xfrm>
            <a:off x="1600200" y="4933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equivalent, different syntax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32"/>
          <p:cNvSpPr/>
          <p:nvPr/>
        </p:nvSpPr>
        <p:spPr>
          <a:xfrm>
            <a:off x="1047750" y="642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32"/>
          <p:cNvSpPr/>
          <p:nvPr/>
        </p:nvSpPr>
        <p:spPr>
          <a:xfrm>
            <a:off x="1517154" y="6429375"/>
            <a:ext cx="412051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</a:t>
            </a:r>
            <a:r>
              <a:rPr b="0" i="0" lang="en-US" sz="210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32"/>
          <p:cNvSpPr/>
          <p:nvPr/>
        </p:nvSpPr>
        <p:spPr>
          <a:xfrm>
            <a:off x="1600200" y="683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excludes day 30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899" name="Google Shape;89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32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3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3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33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33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33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33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33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33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33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33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33"/>
          <p:cNvSpPr/>
          <p:nvPr/>
        </p:nvSpPr>
        <p:spPr>
          <a:xfrm>
            <a:off x="1047750" y="2047875"/>
            <a:ext cx="67669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Three sampled programs for “within 30 days” · illustrative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33"/>
          <p:cNvSpPr/>
          <p:nvPr/>
        </p:nvSpPr>
        <p:spPr>
          <a:xfrm>
            <a:off x="1047750" y="261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33"/>
          <p:cNvSpPr/>
          <p:nvPr/>
        </p:nvSpPr>
        <p:spPr>
          <a:xfrm>
            <a:off x="1517154" y="2619375"/>
            <a:ext cx="4285458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(&lt;=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33"/>
          <p:cNvSpPr/>
          <p:nvPr/>
        </p:nvSpPr>
        <p:spPr>
          <a:xfrm>
            <a:off x="1600200" y="302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33"/>
          <p:cNvSpPr/>
          <p:nvPr/>
        </p:nvSpPr>
        <p:spPr>
          <a:xfrm>
            <a:off x="1047750" y="4524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33"/>
          <p:cNvSpPr/>
          <p:nvPr/>
        </p:nvSpPr>
        <p:spPr>
          <a:xfrm>
            <a:off x="1517154" y="4524375"/>
            <a:ext cx="5109561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(not (&gt; days 30)))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33"/>
          <p:cNvSpPr/>
          <p:nvPr/>
        </p:nvSpPr>
        <p:spPr>
          <a:xfrm>
            <a:off x="1600200" y="4933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equivalent, different syntax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33"/>
          <p:cNvSpPr/>
          <p:nvPr/>
        </p:nvSpPr>
        <p:spPr>
          <a:xfrm>
            <a:off x="1047750" y="642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33"/>
          <p:cNvSpPr/>
          <p:nvPr/>
        </p:nvSpPr>
        <p:spPr>
          <a:xfrm>
            <a:off x="1517154" y="6429375"/>
            <a:ext cx="412051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</a:t>
            </a:r>
            <a:r>
              <a:rPr b="0" i="0" lang="en-US" sz="210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33"/>
          <p:cNvSpPr/>
          <p:nvPr/>
        </p:nvSpPr>
        <p:spPr>
          <a:xfrm>
            <a:off x="1600200" y="683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excludes day 30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26" name="Google Shape;9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33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3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3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34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34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34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34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34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34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34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34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34"/>
          <p:cNvSpPr/>
          <p:nvPr/>
        </p:nvSpPr>
        <p:spPr>
          <a:xfrm>
            <a:off x="1047750" y="2047875"/>
            <a:ext cx="67669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Three sampled programs for “within 30 days” · illustrative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34"/>
          <p:cNvSpPr/>
          <p:nvPr/>
        </p:nvSpPr>
        <p:spPr>
          <a:xfrm>
            <a:off x="1047750" y="261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34"/>
          <p:cNvSpPr/>
          <p:nvPr/>
        </p:nvSpPr>
        <p:spPr>
          <a:xfrm>
            <a:off x="1517154" y="2619375"/>
            <a:ext cx="4285458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(&lt;=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34"/>
          <p:cNvSpPr/>
          <p:nvPr/>
        </p:nvSpPr>
        <p:spPr>
          <a:xfrm>
            <a:off x="1600200" y="302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34"/>
          <p:cNvSpPr/>
          <p:nvPr/>
        </p:nvSpPr>
        <p:spPr>
          <a:xfrm>
            <a:off x="1047750" y="4524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34"/>
          <p:cNvSpPr/>
          <p:nvPr/>
        </p:nvSpPr>
        <p:spPr>
          <a:xfrm>
            <a:off x="1517154" y="4524375"/>
            <a:ext cx="5109561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(not (&gt; days 30)))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34"/>
          <p:cNvSpPr/>
          <p:nvPr/>
        </p:nvSpPr>
        <p:spPr>
          <a:xfrm>
            <a:off x="1600200" y="4933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equivalent, different syntax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34"/>
          <p:cNvSpPr/>
          <p:nvPr/>
        </p:nvSpPr>
        <p:spPr>
          <a:xfrm>
            <a:off x="1047750" y="6429375"/>
            <a:ext cx="374154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34"/>
          <p:cNvSpPr/>
          <p:nvPr/>
        </p:nvSpPr>
        <p:spPr>
          <a:xfrm>
            <a:off x="1517154" y="6429375"/>
            <a:ext cx="412051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(=&gt; approved (</a:t>
            </a:r>
            <a:r>
              <a:rPr b="0" i="0" lang="en-US" sz="210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34"/>
          <p:cNvSpPr/>
          <p:nvPr/>
        </p:nvSpPr>
        <p:spPr>
          <a:xfrm>
            <a:off x="1600200" y="6838950"/>
            <a:ext cx="693610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excludes day 30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53" name="Google Shape;95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34"/>
          <p:cNvSpPr/>
          <p:nvPr/>
        </p:nvSpPr>
        <p:spPr>
          <a:xfrm>
            <a:off x="1047750" y="8048625"/>
            <a:ext cx="178117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400"/>
              <a:buFont typeface="IBM Plex Sans"/>
              <a:buNone/>
            </a:pPr>
            <a:r>
              <a:rPr b="0" i="0" lang="en-US" sz="24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Spread across rules signals uncertainty. Not every syntactic difference is an error, and agreement can be wrong.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34"/>
          <p:cNvSpPr/>
          <p:nvPr/>
        </p:nvSpPr>
        <p:spPr>
          <a:xfrm>
            <a:off x="1047750" y="9153525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35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35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35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35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35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35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35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35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35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35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the uncertainty results show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71" name="Google Shape;9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2243138"/>
            <a:ext cx="16192500" cy="64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35"/>
          <p:cNvSpPr/>
          <p:nvPr/>
        </p:nvSpPr>
        <p:spPr>
          <a:xfrm>
            <a:off x="1047750" y="9277350"/>
            <a:ext cx="60646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400"/>
              <a:buFont typeface="IBM Plex Sans"/>
              <a:buNone/>
            </a:pPr>
            <a:r>
              <a:rPr b="0" i="0" lang="en-US" sz="24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Strong for one model, weak for another.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35"/>
          <p:cNvSpPr/>
          <p:nvPr/>
        </p:nvSpPr>
        <p:spPr>
          <a:xfrm>
            <a:off x="5336175" y="9715500"/>
            <a:ext cx="12614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Ganguly and </a:t>
            </a: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Singh et al.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36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36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36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36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36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36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36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36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36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36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checking the reasoning steps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89" name="Google Shape;98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36"/>
          <p:cNvSpPr/>
          <p:nvPr/>
        </p:nvSpPr>
        <p:spPr>
          <a:xfrm>
            <a:off x="1047750" y="2085975"/>
            <a:ext cx="19406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36"/>
          <p:cNvSpPr/>
          <p:nvPr/>
        </p:nvSpPr>
        <p:spPr>
          <a:xfrm>
            <a:off x="1619250" y="2752725"/>
            <a:ext cx="431673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Refunds are approved only for returns within 30 days.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36"/>
          <p:cNvSpPr/>
          <p:nvPr/>
        </p:nvSpPr>
        <p:spPr>
          <a:xfrm>
            <a:off x="1619250" y="4143375"/>
            <a:ext cx="46101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36"/>
          <p:cNvSpPr/>
          <p:nvPr/>
        </p:nvSpPr>
        <p:spPr>
          <a:xfrm>
            <a:off x="1047750" y="5953125"/>
            <a:ext cx="549402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Neuro-Symbolic Chain-of-Thought Validation via Logical Consistency Checks, Feng et al. · illustrative graph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37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37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37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37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37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37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37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37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37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37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checking the reasoning steps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09" name="Google Shape;100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37"/>
          <p:cNvSpPr/>
          <p:nvPr/>
        </p:nvSpPr>
        <p:spPr>
          <a:xfrm>
            <a:off x="1047750" y="2085975"/>
            <a:ext cx="19406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37"/>
          <p:cNvSpPr/>
          <p:nvPr/>
        </p:nvSpPr>
        <p:spPr>
          <a:xfrm>
            <a:off x="1619250" y="2752725"/>
            <a:ext cx="431673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Refunds are approved only for returns within 30 days.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37"/>
          <p:cNvSpPr/>
          <p:nvPr/>
        </p:nvSpPr>
        <p:spPr>
          <a:xfrm>
            <a:off x="1619250" y="4143375"/>
            <a:ext cx="46101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p37"/>
          <p:cNvSpPr/>
          <p:nvPr/>
        </p:nvSpPr>
        <p:spPr>
          <a:xfrm>
            <a:off x="7143750" y="3381375"/>
            <a:ext cx="3619500" cy="952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37"/>
          <p:cNvSpPr/>
          <p:nvPr/>
        </p:nvSpPr>
        <p:spPr>
          <a:xfrm>
            <a:off x="7362825" y="3497610"/>
            <a:ext cx="34994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step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37"/>
          <p:cNvSpPr/>
          <p:nvPr/>
        </p:nvSpPr>
        <p:spPr>
          <a:xfrm>
            <a:off x="7362825" y="3802410"/>
            <a:ext cx="3499485" cy="45318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STIX Two Text"/>
              <a:buNone/>
            </a:pPr>
            <a:r>
              <a:rPr b="0" i="1" lang="en-US" sz="25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≤ 30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37"/>
          <p:cNvSpPr/>
          <p:nvPr/>
        </p:nvSpPr>
        <p:spPr>
          <a:xfrm>
            <a:off x="11620500" y="3381375"/>
            <a:ext cx="44005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 by the source premises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37"/>
          <p:cNvSpPr/>
          <p:nvPr/>
        </p:nvSpPr>
        <p:spPr>
          <a:xfrm>
            <a:off x="1432563" y="9852850"/>
            <a:ext cx="153600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Neuro-Symbolic Chain-of-Thought Validation via Logical Consistency Checks, Feng et al.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38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38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38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38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38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38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38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38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38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38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checking the reasoning steps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33" name="Google Shape;103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38"/>
          <p:cNvSpPr/>
          <p:nvPr/>
        </p:nvSpPr>
        <p:spPr>
          <a:xfrm>
            <a:off x="1047750" y="2085975"/>
            <a:ext cx="19406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38"/>
          <p:cNvSpPr/>
          <p:nvPr/>
        </p:nvSpPr>
        <p:spPr>
          <a:xfrm>
            <a:off x="1619250" y="2752725"/>
            <a:ext cx="431673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Refunds are approved only for returns within 30 days.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38"/>
          <p:cNvSpPr/>
          <p:nvPr/>
        </p:nvSpPr>
        <p:spPr>
          <a:xfrm>
            <a:off x="1619250" y="4143375"/>
            <a:ext cx="46101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38"/>
          <p:cNvSpPr/>
          <p:nvPr/>
        </p:nvSpPr>
        <p:spPr>
          <a:xfrm>
            <a:off x="7143750" y="3381375"/>
            <a:ext cx="3619500" cy="952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38"/>
          <p:cNvSpPr/>
          <p:nvPr/>
        </p:nvSpPr>
        <p:spPr>
          <a:xfrm>
            <a:off x="7362825" y="3497610"/>
            <a:ext cx="34994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step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38"/>
          <p:cNvSpPr/>
          <p:nvPr/>
        </p:nvSpPr>
        <p:spPr>
          <a:xfrm>
            <a:off x="7362825" y="3802410"/>
            <a:ext cx="3499485" cy="45318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STIX Two Text"/>
              <a:buNone/>
            </a:pPr>
            <a:r>
              <a:rPr b="0" i="1" lang="en-US" sz="25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≤ 30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38"/>
          <p:cNvSpPr/>
          <p:nvPr/>
        </p:nvSpPr>
        <p:spPr>
          <a:xfrm>
            <a:off x="11620500" y="3381375"/>
            <a:ext cx="44005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 by the source premises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38"/>
          <p:cNvSpPr/>
          <p:nvPr/>
        </p:nvSpPr>
        <p:spPr>
          <a:xfrm>
            <a:off x="7143750" y="5953125"/>
            <a:ext cx="3619500" cy="952500"/>
          </a:xfrm>
          <a:prstGeom prst="rect">
            <a:avLst/>
          </a:prstGeom>
          <a:solidFill>
            <a:srgbClr val="BBA58F"/>
          </a:solidFill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38"/>
          <p:cNvSpPr/>
          <p:nvPr/>
        </p:nvSpPr>
        <p:spPr>
          <a:xfrm>
            <a:off x="7353300" y="6091238"/>
            <a:ext cx="3520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proposed support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38"/>
          <p:cNvSpPr/>
          <p:nvPr/>
        </p:nvSpPr>
        <p:spPr>
          <a:xfrm>
            <a:off x="7353300" y="6396038"/>
            <a:ext cx="352044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“Returned on day 12.”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38"/>
          <p:cNvSpPr/>
          <p:nvPr/>
        </p:nvSpPr>
        <p:spPr>
          <a:xfrm>
            <a:off x="12287250" y="5857875"/>
            <a:ext cx="3619500" cy="952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38"/>
          <p:cNvSpPr/>
          <p:nvPr/>
        </p:nvSpPr>
        <p:spPr>
          <a:xfrm>
            <a:off x="12506325" y="5976938"/>
            <a:ext cx="34994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step 2 · valid given support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38"/>
          <p:cNvSpPr/>
          <p:nvPr/>
        </p:nvSpPr>
        <p:spPr>
          <a:xfrm>
            <a:off x="12506325" y="6281738"/>
            <a:ext cx="349948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STIX Two Text"/>
              <a:buNone/>
            </a:pPr>
            <a:r>
              <a:rPr b="0" i="1" lang="en-US" sz="25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= 12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38"/>
          <p:cNvSpPr/>
          <p:nvPr/>
        </p:nvSpPr>
        <p:spPr>
          <a:xfrm>
            <a:off x="1432563" y="9852850"/>
            <a:ext cx="153600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Neuro-Symbolic Chain-of-Thought Validation via Logical Consistency Checks, Feng et al.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3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3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p39"/>
          <p:cNvSpPr/>
          <p:nvPr/>
        </p:nvSpPr>
        <p:spPr>
          <a:xfrm>
            <a:off x="1728788" y="466725"/>
            <a:ext cx="586969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we make the representation easier to generate?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39"/>
          <p:cNvSpPr/>
          <p:nvPr/>
        </p:nvSpPr>
        <p:spPr>
          <a:xfrm>
            <a:off x="13300174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39"/>
          <p:cNvSpPr/>
          <p:nvPr/>
        </p:nvSpPr>
        <p:spPr>
          <a:xfrm>
            <a:off x="13662124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39"/>
          <p:cNvSpPr/>
          <p:nvPr/>
        </p:nvSpPr>
        <p:spPr>
          <a:xfrm>
            <a:off x="14157424" y="466725"/>
            <a:ext cx="219667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39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39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39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39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checking the reasoning steps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63" name="Google Shape;106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39"/>
          <p:cNvSpPr/>
          <p:nvPr/>
        </p:nvSpPr>
        <p:spPr>
          <a:xfrm>
            <a:off x="1047750" y="2085975"/>
            <a:ext cx="19406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39"/>
          <p:cNvSpPr/>
          <p:nvPr/>
        </p:nvSpPr>
        <p:spPr>
          <a:xfrm>
            <a:off x="1619250" y="2752725"/>
            <a:ext cx="431673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Refunds are approved only for returns within 30 days.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39"/>
          <p:cNvSpPr/>
          <p:nvPr/>
        </p:nvSpPr>
        <p:spPr>
          <a:xfrm>
            <a:off x="1619250" y="4143375"/>
            <a:ext cx="46101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Maya’s refund was approved.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39"/>
          <p:cNvSpPr/>
          <p:nvPr/>
        </p:nvSpPr>
        <p:spPr>
          <a:xfrm>
            <a:off x="7143750" y="3381375"/>
            <a:ext cx="3619500" cy="952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39"/>
          <p:cNvSpPr/>
          <p:nvPr/>
        </p:nvSpPr>
        <p:spPr>
          <a:xfrm>
            <a:off x="7362825" y="3497610"/>
            <a:ext cx="34994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step 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39"/>
          <p:cNvSpPr/>
          <p:nvPr/>
        </p:nvSpPr>
        <p:spPr>
          <a:xfrm>
            <a:off x="7362825" y="3802410"/>
            <a:ext cx="3499485" cy="453182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STIX Two Text"/>
              <a:buNone/>
            </a:pPr>
            <a:r>
              <a:rPr b="0" i="1" lang="en-US" sz="25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≤ 30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39"/>
          <p:cNvSpPr/>
          <p:nvPr/>
        </p:nvSpPr>
        <p:spPr>
          <a:xfrm>
            <a:off x="11620500" y="3381375"/>
            <a:ext cx="44005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 by the source premises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39"/>
          <p:cNvSpPr/>
          <p:nvPr/>
        </p:nvSpPr>
        <p:spPr>
          <a:xfrm>
            <a:off x="7143750" y="5953125"/>
            <a:ext cx="3619500" cy="952500"/>
          </a:xfrm>
          <a:prstGeom prst="rect">
            <a:avLst/>
          </a:prstGeom>
          <a:solidFill>
            <a:srgbClr val="BBA58F"/>
          </a:solidFill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39"/>
          <p:cNvSpPr/>
          <p:nvPr/>
        </p:nvSpPr>
        <p:spPr>
          <a:xfrm>
            <a:off x="7353300" y="6091238"/>
            <a:ext cx="3520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proposed support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3" name="Google Shape;1073;p39"/>
          <p:cNvSpPr/>
          <p:nvPr/>
        </p:nvSpPr>
        <p:spPr>
          <a:xfrm>
            <a:off x="7353300" y="6396038"/>
            <a:ext cx="352044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“Returned on day 12.”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39"/>
          <p:cNvSpPr/>
          <p:nvPr/>
        </p:nvSpPr>
        <p:spPr>
          <a:xfrm>
            <a:off x="12287250" y="5857875"/>
            <a:ext cx="3619500" cy="952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39"/>
          <p:cNvSpPr/>
          <p:nvPr/>
        </p:nvSpPr>
        <p:spPr>
          <a:xfrm>
            <a:off x="12506325" y="5976938"/>
            <a:ext cx="349948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step 2 · valid given support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39"/>
          <p:cNvSpPr/>
          <p:nvPr/>
        </p:nvSpPr>
        <p:spPr>
          <a:xfrm>
            <a:off x="12506325" y="6281738"/>
            <a:ext cx="3499485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STIX Two Text"/>
              <a:buNone/>
            </a:pPr>
            <a:r>
              <a:rPr b="0" i="1" lang="en-US" sz="25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= 12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39"/>
          <p:cNvSpPr/>
          <p:nvPr/>
        </p:nvSpPr>
        <p:spPr>
          <a:xfrm>
            <a:off x="7143750" y="7667625"/>
            <a:ext cx="492442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the support in the source?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39"/>
          <p:cNvSpPr/>
          <p:nvPr/>
        </p:nvSpPr>
        <p:spPr>
          <a:xfrm>
            <a:off x="7143750" y="8058150"/>
            <a:ext cx="49244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grounding check, may use an LLM judge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p39"/>
          <p:cNvSpPr/>
          <p:nvPr/>
        </p:nvSpPr>
        <p:spPr>
          <a:xfrm>
            <a:off x="12630150" y="7762875"/>
            <a:ext cx="1814572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not grounded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39"/>
          <p:cNvSpPr/>
          <p:nvPr/>
        </p:nvSpPr>
        <p:spPr>
          <a:xfrm>
            <a:off x="1047750" y="8810625"/>
            <a:ext cx="1044852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Valid steps over generated formulas still depend on a faithful translation.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39"/>
          <p:cNvSpPr/>
          <p:nvPr/>
        </p:nvSpPr>
        <p:spPr>
          <a:xfrm>
            <a:off x="1432563" y="9852850"/>
            <a:ext cx="153600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VeriCoT: Neuro-Symbolic Chain-of-Thought Validation via Logical Consistency Checks, Feng et al.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, 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40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40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40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0" name="Google Shape;1090;p40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40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40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40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40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40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40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 executable mistranslation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97" name="Google Shape;1097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8" name="Google Shape;1098;p40"/>
          <p:cNvSpPr/>
          <p:nvPr/>
        </p:nvSpPr>
        <p:spPr>
          <a:xfrm>
            <a:off x="1047750" y="2047875"/>
            <a:ext cx="349129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Source: “within 30 days”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40"/>
          <p:cNvSpPr/>
          <p:nvPr/>
        </p:nvSpPr>
        <p:spPr>
          <a:xfrm>
            <a:off x="1047750" y="2809875"/>
            <a:ext cx="91261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p40"/>
          <p:cNvSpPr/>
          <p:nvPr/>
        </p:nvSpPr>
        <p:spPr>
          <a:xfrm>
            <a:off x="6000750" y="2714625"/>
            <a:ext cx="7810500" cy="1676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40"/>
          <p:cNvSpPr/>
          <p:nvPr/>
        </p:nvSpPr>
        <p:spPr>
          <a:xfrm>
            <a:off x="6267450" y="2924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p40"/>
          <p:cNvSpPr/>
          <p:nvPr/>
        </p:nvSpPr>
        <p:spPr>
          <a:xfrm>
            <a:off x="6267450" y="3343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p40"/>
          <p:cNvSpPr/>
          <p:nvPr/>
        </p:nvSpPr>
        <p:spPr>
          <a:xfrm>
            <a:off x="6267450" y="3762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40"/>
          <p:cNvSpPr/>
          <p:nvPr/>
        </p:nvSpPr>
        <p:spPr>
          <a:xfrm>
            <a:off x="14097000" y="233362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p40"/>
          <p:cNvSpPr/>
          <p:nvPr/>
        </p:nvSpPr>
        <p:spPr>
          <a:xfrm>
            <a:off x="1047750" y="9153525"/>
            <a:ext cx="1080557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41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41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41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41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41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41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41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p41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41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41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 executable mistranslation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21" name="Google Shape;1121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41"/>
          <p:cNvSpPr/>
          <p:nvPr/>
        </p:nvSpPr>
        <p:spPr>
          <a:xfrm>
            <a:off x="1047750" y="2047875"/>
            <a:ext cx="349129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Source: “within 30 days”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41"/>
          <p:cNvSpPr/>
          <p:nvPr/>
        </p:nvSpPr>
        <p:spPr>
          <a:xfrm>
            <a:off x="1047750" y="2809875"/>
            <a:ext cx="91261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41"/>
          <p:cNvSpPr/>
          <p:nvPr/>
        </p:nvSpPr>
        <p:spPr>
          <a:xfrm>
            <a:off x="1047750" y="5381625"/>
            <a:ext cx="121949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candidate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41"/>
          <p:cNvSpPr/>
          <p:nvPr/>
        </p:nvSpPr>
        <p:spPr>
          <a:xfrm>
            <a:off x="6000750" y="2714625"/>
            <a:ext cx="7810500" cy="1676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41"/>
          <p:cNvSpPr/>
          <p:nvPr/>
        </p:nvSpPr>
        <p:spPr>
          <a:xfrm>
            <a:off x="6267450" y="2924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p41"/>
          <p:cNvSpPr/>
          <p:nvPr/>
        </p:nvSpPr>
        <p:spPr>
          <a:xfrm>
            <a:off x="6267450" y="3343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41"/>
          <p:cNvSpPr/>
          <p:nvPr/>
        </p:nvSpPr>
        <p:spPr>
          <a:xfrm>
            <a:off x="6267450" y="3762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41"/>
          <p:cNvSpPr/>
          <p:nvPr/>
        </p:nvSpPr>
        <p:spPr>
          <a:xfrm>
            <a:off x="6000750" y="5286375"/>
            <a:ext cx="7810500" cy="1676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41"/>
          <p:cNvSpPr/>
          <p:nvPr/>
        </p:nvSpPr>
        <p:spPr>
          <a:xfrm>
            <a:off x="6267450" y="54959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1" name="Google Shape;1131;p41"/>
          <p:cNvSpPr/>
          <p:nvPr/>
        </p:nvSpPr>
        <p:spPr>
          <a:xfrm>
            <a:off x="6267450" y="59150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</a:t>
            </a:r>
            <a:r>
              <a:rPr b="1" i="0" lang="en-US" sz="225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41"/>
          <p:cNvSpPr/>
          <p:nvPr/>
        </p:nvSpPr>
        <p:spPr>
          <a:xfrm>
            <a:off x="6267450" y="63341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p41"/>
          <p:cNvSpPr/>
          <p:nvPr/>
        </p:nvSpPr>
        <p:spPr>
          <a:xfrm>
            <a:off x="14097000" y="233362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4" name="Google Shape;1134;p41"/>
          <p:cNvSpPr/>
          <p:nvPr/>
        </p:nvSpPr>
        <p:spPr>
          <a:xfrm>
            <a:off x="1047750" y="9705975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4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4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2" name="Google Shape;1142;p42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3" name="Google Shape;1143;p42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42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42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42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42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42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42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 executable mistranslation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50" name="Google Shape;115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42"/>
          <p:cNvSpPr/>
          <p:nvPr/>
        </p:nvSpPr>
        <p:spPr>
          <a:xfrm>
            <a:off x="1047750" y="2047875"/>
            <a:ext cx="349129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Source: “within 30 days”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42"/>
          <p:cNvSpPr/>
          <p:nvPr/>
        </p:nvSpPr>
        <p:spPr>
          <a:xfrm>
            <a:off x="1047750" y="2809875"/>
            <a:ext cx="91261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42"/>
          <p:cNvSpPr/>
          <p:nvPr/>
        </p:nvSpPr>
        <p:spPr>
          <a:xfrm>
            <a:off x="1047750" y="5381625"/>
            <a:ext cx="121949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candidate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42"/>
          <p:cNvSpPr/>
          <p:nvPr/>
        </p:nvSpPr>
        <p:spPr>
          <a:xfrm>
            <a:off x="6000750" y="2714625"/>
            <a:ext cx="7810500" cy="1676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42"/>
          <p:cNvSpPr/>
          <p:nvPr/>
        </p:nvSpPr>
        <p:spPr>
          <a:xfrm>
            <a:off x="6267450" y="2924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6" name="Google Shape;1156;p42"/>
          <p:cNvSpPr/>
          <p:nvPr/>
        </p:nvSpPr>
        <p:spPr>
          <a:xfrm>
            <a:off x="6267450" y="3343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7" name="Google Shape;1157;p42"/>
          <p:cNvSpPr/>
          <p:nvPr/>
        </p:nvSpPr>
        <p:spPr>
          <a:xfrm>
            <a:off x="6267450" y="3762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8" name="Google Shape;1158;p42"/>
          <p:cNvSpPr/>
          <p:nvPr/>
        </p:nvSpPr>
        <p:spPr>
          <a:xfrm>
            <a:off x="6000750" y="5286375"/>
            <a:ext cx="7810500" cy="1676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42"/>
          <p:cNvSpPr/>
          <p:nvPr/>
        </p:nvSpPr>
        <p:spPr>
          <a:xfrm>
            <a:off x="6267450" y="54959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42"/>
          <p:cNvSpPr/>
          <p:nvPr/>
        </p:nvSpPr>
        <p:spPr>
          <a:xfrm>
            <a:off x="6267450" y="59150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</a:t>
            </a:r>
            <a:r>
              <a:rPr b="1" i="0" lang="en-US" sz="225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1" name="Google Shape;1161;p42"/>
          <p:cNvSpPr/>
          <p:nvPr/>
        </p:nvSpPr>
        <p:spPr>
          <a:xfrm>
            <a:off x="6267450" y="63341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2" name="Google Shape;1162;p42"/>
          <p:cNvSpPr/>
          <p:nvPr/>
        </p:nvSpPr>
        <p:spPr>
          <a:xfrm>
            <a:off x="14097000" y="233362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3" name="Google Shape;1163;p42"/>
          <p:cNvSpPr/>
          <p:nvPr/>
        </p:nvSpPr>
        <p:spPr>
          <a:xfrm>
            <a:off x="14097000" y="2714625"/>
            <a:ext cx="3143250" cy="16383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42"/>
          <p:cNvSpPr/>
          <p:nvPr/>
        </p:nvSpPr>
        <p:spPr>
          <a:xfrm>
            <a:off x="14306550" y="374332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42"/>
          <p:cNvSpPr/>
          <p:nvPr/>
        </p:nvSpPr>
        <p:spPr>
          <a:xfrm>
            <a:off x="14097000" y="5286375"/>
            <a:ext cx="3143250" cy="16383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42"/>
          <p:cNvSpPr/>
          <p:nvPr/>
        </p:nvSpPr>
        <p:spPr>
          <a:xfrm>
            <a:off x="14306550" y="631507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42"/>
          <p:cNvSpPr/>
          <p:nvPr/>
        </p:nvSpPr>
        <p:spPr>
          <a:xfrm>
            <a:off x="14097000" y="7286625"/>
            <a:ext cx="345757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verdict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42"/>
          <p:cNvSpPr/>
          <p:nvPr/>
        </p:nvSpPr>
        <p:spPr>
          <a:xfrm>
            <a:off x="1047750" y="9705975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4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4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43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43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43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43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43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p43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43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43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An executable mistranslation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84" name="Google Shape;118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5" name="Google Shape;1185;p43"/>
          <p:cNvSpPr/>
          <p:nvPr/>
        </p:nvSpPr>
        <p:spPr>
          <a:xfrm>
            <a:off x="1047750" y="2047875"/>
            <a:ext cx="349129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Source: “within 30 days”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43"/>
          <p:cNvSpPr/>
          <p:nvPr/>
        </p:nvSpPr>
        <p:spPr>
          <a:xfrm>
            <a:off x="1047750" y="2809875"/>
            <a:ext cx="91261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p43"/>
          <p:cNvSpPr/>
          <p:nvPr/>
        </p:nvSpPr>
        <p:spPr>
          <a:xfrm>
            <a:off x="1047750" y="5381625"/>
            <a:ext cx="121949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candidate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p43"/>
          <p:cNvSpPr/>
          <p:nvPr/>
        </p:nvSpPr>
        <p:spPr>
          <a:xfrm>
            <a:off x="6000750" y="2714625"/>
            <a:ext cx="7810500" cy="1676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43"/>
          <p:cNvSpPr/>
          <p:nvPr/>
        </p:nvSpPr>
        <p:spPr>
          <a:xfrm>
            <a:off x="6267450" y="2924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p43"/>
          <p:cNvSpPr/>
          <p:nvPr/>
        </p:nvSpPr>
        <p:spPr>
          <a:xfrm>
            <a:off x="6267450" y="3343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p43"/>
          <p:cNvSpPr/>
          <p:nvPr/>
        </p:nvSpPr>
        <p:spPr>
          <a:xfrm>
            <a:off x="6267450" y="3762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p43"/>
          <p:cNvSpPr/>
          <p:nvPr/>
        </p:nvSpPr>
        <p:spPr>
          <a:xfrm>
            <a:off x="6000750" y="5286375"/>
            <a:ext cx="7810500" cy="1676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43"/>
          <p:cNvSpPr/>
          <p:nvPr/>
        </p:nvSpPr>
        <p:spPr>
          <a:xfrm>
            <a:off x="6267450" y="54959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p43"/>
          <p:cNvSpPr/>
          <p:nvPr/>
        </p:nvSpPr>
        <p:spPr>
          <a:xfrm>
            <a:off x="6267450" y="59150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</a:t>
            </a:r>
            <a:r>
              <a:rPr b="1" i="0" lang="en-US" sz="225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p43"/>
          <p:cNvSpPr/>
          <p:nvPr/>
        </p:nvSpPr>
        <p:spPr>
          <a:xfrm>
            <a:off x="6267450" y="633412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p43"/>
          <p:cNvSpPr/>
          <p:nvPr/>
        </p:nvSpPr>
        <p:spPr>
          <a:xfrm>
            <a:off x="14097000" y="233362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p43"/>
          <p:cNvSpPr/>
          <p:nvPr/>
        </p:nvSpPr>
        <p:spPr>
          <a:xfrm>
            <a:off x="14097000" y="2714625"/>
            <a:ext cx="3143250" cy="16383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43"/>
          <p:cNvSpPr/>
          <p:nvPr/>
        </p:nvSpPr>
        <p:spPr>
          <a:xfrm>
            <a:off x="14306550" y="374332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p43"/>
          <p:cNvSpPr/>
          <p:nvPr/>
        </p:nvSpPr>
        <p:spPr>
          <a:xfrm>
            <a:off x="14097000" y="5286375"/>
            <a:ext cx="3143250" cy="16383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43"/>
          <p:cNvSpPr/>
          <p:nvPr/>
        </p:nvSpPr>
        <p:spPr>
          <a:xfrm>
            <a:off x="14306550" y="631507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43"/>
          <p:cNvSpPr/>
          <p:nvPr/>
        </p:nvSpPr>
        <p:spPr>
          <a:xfrm>
            <a:off x="14097000" y="7286625"/>
            <a:ext cx="345757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verdict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43"/>
          <p:cNvSpPr/>
          <p:nvPr/>
        </p:nvSpPr>
        <p:spPr>
          <a:xfrm>
            <a:off x="6000750" y="7953375"/>
            <a:ext cx="123634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Verdict-preserving unfaithfulness: the meaning changed, the verdict did not.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43"/>
          <p:cNvSpPr/>
          <p:nvPr/>
        </p:nvSpPr>
        <p:spPr>
          <a:xfrm>
            <a:off x="1047750" y="9632900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4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4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1" name="Google Shape;1211;p44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2" name="Google Shape;1212;p44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44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44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44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6" name="Google Shape;1216;p44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44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44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counterexample to equivalence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19" name="Google Shape;121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44"/>
          <p:cNvSpPr/>
          <p:nvPr/>
        </p:nvSpPr>
        <p:spPr>
          <a:xfrm>
            <a:off x="1047750" y="2085975"/>
            <a:ext cx="10246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p44"/>
          <p:cNvSpPr/>
          <p:nvPr/>
        </p:nvSpPr>
        <p:spPr>
          <a:xfrm>
            <a:off x="1047750" y="252412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there a day where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44"/>
          <p:cNvSpPr/>
          <p:nvPr/>
        </p:nvSpPr>
        <p:spPr>
          <a:xfrm>
            <a:off x="1047750" y="292417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they disagree?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44"/>
          <p:cNvSpPr/>
          <p:nvPr/>
        </p:nvSpPr>
        <p:spPr>
          <a:xfrm>
            <a:off x="6000750" y="2085975"/>
            <a:ext cx="33537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equivalence probe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44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44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44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44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p44"/>
          <p:cNvSpPr/>
          <p:nvPr/>
        </p:nvSpPr>
        <p:spPr>
          <a:xfrm>
            <a:off x="14097000" y="2524125"/>
            <a:ext cx="3143250" cy="4191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45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45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45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45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45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45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45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1" name="Google Shape;1241;p45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45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45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counterexample to equivalence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44" name="Google Shape;124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45"/>
          <p:cNvSpPr/>
          <p:nvPr/>
        </p:nvSpPr>
        <p:spPr>
          <a:xfrm>
            <a:off x="1047750" y="2085975"/>
            <a:ext cx="10246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45"/>
          <p:cNvSpPr/>
          <p:nvPr/>
        </p:nvSpPr>
        <p:spPr>
          <a:xfrm>
            <a:off x="1047750" y="252412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there a day where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45"/>
          <p:cNvSpPr/>
          <p:nvPr/>
        </p:nvSpPr>
        <p:spPr>
          <a:xfrm>
            <a:off x="1047750" y="292417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they disagree?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p45"/>
          <p:cNvSpPr/>
          <p:nvPr/>
        </p:nvSpPr>
        <p:spPr>
          <a:xfrm>
            <a:off x="6000750" y="2085975"/>
            <a:ext cx="33537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equivalence probe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p45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45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p45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45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reference () Bool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p45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(&lt;= days 30))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45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candidate () Bool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45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</a:t>
            </a:r>
            <a:r>
              <a:rPr b="0" i="0" lang="en-US" sz="225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p45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45"/>
          <p:cNvSpPr/>
          <p:nvPr/>
        </p:nvSpPr>
        <p:spPr>
          <a:xfrm>
            <a:off x="14097000" y="2524125"/>
            <a:ext cx="3143250" cy="4191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46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46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46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p46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46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46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9" name="Google Shape;1269;p46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p46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1" name="Google Shape;1271;p46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46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counterexample to equivalence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273" name="Google Shape;127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46"/>
          <p:cNvSpPr/>
          <p:nvPr/>
        </p:nvSpPr>
        <p:spPr>
          <a:xfrm>
            <a:off x="1047750" y="2085975"/>
            <a:ext cx="10246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p46"/>
          <p:cNvSpPr/>
          <p:nvPr/>
        </p:nvSpPr>
        <p:spPr>
          <a:xfrm>
            <a:off x="1047750" y="252412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there a day where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p46"/>
          <p:cNvSpPr/>
          <p:nvPr/>
        </p:nvSpPr>
        <p:spPr>
          <a:xfrm>
            <a:off x="1047750" y="292417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they disagree?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46"/>
          <p:cNvSpPr/>
          <p:nvPr/>
        </p:nvSpPr>
        <p:spPr>
          <a:xfrm>
            <a:off x="6000750" y="2085975"/>
            <a:ext cx="33537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equivalence probe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46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9" name="Google Shape;1279;p46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46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46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reference () Bool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46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(&lt;= days 30))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46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candidate () Bool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46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</a:t>
            </a:r>
            <a:r>
              <a:rPr b="0" i="0" lang="en-US" sz="225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46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(xor reference candidate))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6" name="Google Shape;1286;p46"/>
          <p:cNvSpPr/>
          <p:nvPr/>
        </p:nvSpPr>
        <p:spPr>
          <a:xfrm>
            <a:off x="6267450" y="5667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7" name="Google Shape;1287;p46"/>
          <p:cNvSpPr/>
          <p:nvPr/>
        </p:nvSpPr>
        <p:spPr>
          <a:xfrm>
            <a:off x="6267450" y="60864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(get-value (days))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8" name="Google Shape;1288;p46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9" name="Google Shape;1289;p46"/>
          <p:cNvSpPr/>
          <p:nvPr/>
        </p:nvSpPr>
        <p:spPr>
          <a:xfrm>
            <a:off x="14097000" y="2524125"/>
            <a:ext cx="3143250" cy="4191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47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47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47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47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47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47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47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2" name="Google Shape;1302;p47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47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47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counterexample to equivalence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05" name="Google Shape;130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6" name="Google Shape;1306;p47"/>
          <p:cNvSpPr/>
          <p:nvPr/>
        </p:nvSpPr>
        <p:spPr>
          <a:xfrm>
            <a:off x="1047750" y="2085975"/>
            <a:ext cx="10246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47"/>
          <p:cNvSpPr/>
          <p:nvPr/>
        </p:nvSpPr>
        <p:spPr>
          <a:xfrm>
            <a:off x="1047750" y="252412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there a day where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47"/>
          <p:cNvSpPr/>
          <p:nvPr/>
        </p:nvSpPr>
        <p:spPr>
          <a:xfrm>
            <a:off x="1047750" y="2924175"/>
            <a:ext cx="287558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they disagree?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47"/>
          <p:cNvSpPr/>
          <p:nvPr/>
        </p:nvSpPr>
        <p:spPr>
          <a:xfrm>
            <a:off x="6000750" y="2085975"/>
            <a:ext cx="335378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equivalence probe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47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47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47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47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reference () Bool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47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(&lt;= days 30))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47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candidate () Bool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47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</a:t>
            </a:r>
            <a:r>
              <a:rPr b="0" i="0" lang="en-US" sz="2250" u="none" cap="none" strike="noStrike">
                <a:solidFill>
                  <a:srgbClr val="523D35"/>
                </a:solidFill>
                <a:highlight>
                  <a:srgbClr val="E8D9CD"/>
                </a:highlight>
                <a:latin typeface="IBM Plex Mono"/>
                <a:ea typeface="IBM Plex Mono"/>
                <a:cs typeface="IBM Plex Mono"/>
                <a:sym typeface="IBM Plex Mono"/>
              </a:rPr>
              <a:t>&lt;</a:t>
            </a: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days 30))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47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(xor reference candidate))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47"/>
          <p:cNvSpPr/>
          <p:nvPr/>
        </p:nvSpPr>
        <p:spPr>
          <a:xfrm>
            <a:off x="6267450" y="5667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47"/>
          <p:cNvSpPr/>
          <p:nvPr/>
        </p:nvSpPr>
        <p:spPr>
          <a:xfrm>
            <a:off x="6267450" y="60864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(get-value (days))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47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47"/>
          <p:cNvSpPr/>
          <p:nvPr/>
        </p:nvSpPr>
        <p:spPr>
          <a:xfrm>
            <a:off x="14097000" y="2524125"/>
            <a:ext cx="3143250" cy="41910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2" name="Google Shape;1322;p47"/>
          <p:cNvSpPr/>
          <p:nvPr/>
        </p:nvSpPr>
        <p:spPr>
          <a:xfrm>
            <a:off x="14306550" y="564832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47"/>
          <p:cNvSpPr/>
          <p:nvPr/>
        </p:nvSpPr>
        <p:spPr>
          <a:xfrm>
            <a:off x="14306550" y="606742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((days 30))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47"/>
          <p:cNvSpPr/>
          <p:nvPr/>
        </p:nvSpPr>
        <p:spPr>
          <a:xfrm>
            <a:off x="6000750" y="7286625"/>
            <a:ext cx="11576685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One permits day 30, the other excludes it. The check needs a designated reference and a shared vocabulary.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48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1" name="Google Shape;1331;p48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48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48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48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48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48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48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48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48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40" name="Google Shape;134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09762"/>
            <a:ext cx="16192502" cy="72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48"/>
          <p:cNvSpPr/>
          <p:nvPr/>
        </p:nvSpPr>
        <p:spPr>
          <a:xfrm>
            <a:off x="1099575" y="9775400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4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4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49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p49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49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49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49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49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49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p49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57" name="Google Shape;135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09762"/>
            <a:ext cx="16192500" cy="72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p49"/>
          <p:cNvSpPr/>
          <p:nvPr/>
        </p:nvSpPr>
        <p:spPr>
          <a:xfrm>
            <a:off x="1047750" y="9671775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50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50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50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50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50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9" name="Google Shape;1369;p50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50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50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50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50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74" name="Google Shape;137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09762"/>
            <a:ext cx="16192500" cy="723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50"/>
          <p:cNvSpPr/>
          <p:nvPr/>
        </p:nvSpPr>
        <p:spPr>
          <a:xfrm>
            <a:off x="1047750" y="9490379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51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51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3" name="Google Shape;1383;p51"/>
          <p:cNvSpPr/>
          <p:nvPr/>
        </p:nvSpPr>
        <p:spPr>
          <a:xfrm>
            <a:off x="1728788" y="466725"/>
            <a:ext cx="611214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formal artifact preserve the source meaning?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4" name="Google Shape;1384;p51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5" name="Google Shape;1385;p51"/>
          <p:cNvSpPr/>
          <p:nvPr/>
        </p:nvSpPr>
        <p:spPr>
          <a:xfrm>
            <a:off x="1399371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51"/>
          <p:cNvSpPr/>
          <p:nvPr/>
        </p:nvSpPr>
        <p:spPr>
          <a:xfrm>
            <a:off x="14355663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51"/>
          <p:cNvSpPr/>
          <p:nvPr/>
        </p:nvSpPr>
        <p:spPr>
          <a:xfrm>
            <a:off x="14717613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51"/>
          <p:cNvSpPr/>
          <p:nvPr/>
        </p:nvSpPr>
        <p:spPr>
          <a:xfrm>
            <a:off x="15212913" y="466725"/>
            <a:ext cx="14337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Faithfulness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51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51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51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Reference-equivalence results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92" name="Google Shape;139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2043113"/>
            <a:ext cx="16192500" cy="64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3" name="Google Shape;1393;p51"/>
          <p:cNvSpPr/>
          <p:nvPr/>
        </p:nvSpPr>
        <p:spPr>
          <a:xfrm>
            <a:off x="1047750" y="8877300"/>
            <a:ext cx="7752945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400"/>
              <a:buFont typeface="IBM Plex Sans"/>
              <a:buNone/>
            </a:pPr>
            <a:r>
              <a:rPr b="0" i="0" lang="en-US" sz="24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Detecting a suspect artifact is not repairing an answer.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398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5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5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p52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52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52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52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52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52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7" name="Google Shape;1407;p52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52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verification guides inference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09" name="Google Shape;1409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52"/>
          <p:cNvSpPr/>
          <p:nvPr/>
        </p:nvSpPr>
        <p:spPr>
          <a:xfrm>
            <a:off x="1047750" y="2085975"/>
            <a:ext cx="134079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Model draft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p52"/>
          <p:cNvSpPr/>
          <p:nvPr/>
        </p:nvSpPr>
        <p:spPr>
          <a:xfrm>
            <a:off x="1047750" y="2524125"/>
            <a:ext cx="3810000" cy="23812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52"/>
          <p:cNvSpPr/>
          <p:nvPr/>
        </p:nvSpPr>
        <p:spPr>
          <a:xfrm>
            <a:off x="1276350" y="2714625"/>
            <a:ext cx="34671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“Maya’s refund was approved. She returned the item on day 31. She will be happy with the refund.”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52"/>
          <p:cNvSpPr/>
          <p:nvPr/>
        </p:nvSpPr>
        <p:spPr>
          <a:xfrm>
            <a:off x="1047750" y="8715375"/>
            <a:ext cx="109753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Consensus among formalizations is agreement, not proof of source meaning.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52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5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5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53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3" name="Google Shape;1423;p53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53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53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53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53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53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53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verification guides inference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30" name="Google Shape;1430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53"/>
          <p:cNvSpPr/>
          <p:nvPr/>
        </p:nvSpPr>
        <p:spPr>
          <a:xfrm>
            <a:off x="1047750" y="2085975"/>
            <a:ext cx="134079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Model draft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2" name="Google Shape;1432;p53"/>
          <p:cNvSpPr/>
          <p:nvPr/>
        </p:nvSpPr>
        <p:spPr>
          <a:xfrm>
            <a:off x="1047750" y="2524125"/>
            <a:ext cx="3810000" cy="23812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53"/>
          <p:cNvSpPr/>
          <p:nvPr/>
        </p:nvSpPr>
        <p:spPr>
          <a:xfrm>
            <a:off x="1276350" y="2714625"/>
            <a:ext cx="34671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“Maya’s refund was approved. She returned the item on day 31. She will be happy with the refund.”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" name="Google Shape;1434;p53"/>
          <p:cNvSpPr/>
          <p:nvPr/>
        </p:nvSpPr>
        <p:spPr>
          <a:xfrm>
            <a:off x="6000750" y="2085975"/>
            <a:ext cx="164202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Atomic 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53"/>
          <p:cNvSpPr/>
          <p:nvPr/>
        </p:nvSpPr>
        <p:spPr>
          <a:xfrm>
            <a:off x="6000750" y="319087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53"/>
          <p:cNvSpPr/>
          <p:nvPr/>
        </p:nvSpPr>
        <p:spPr>
          <a:xfrm>
            <a:off x="6191250" y="330041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7" name="Google Shape;1437;p53"/>
          <p:cNvSpPr/>
          <p:nvPr/>
        </p:nvSpPr>
        <p:spPr>
          <a:xfrm>
            <a:off x="6503789" y="3300413"/>
            <a:ext cx="1408241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53"/>
          <p:cNvSpPr/>
          <p:nvPr/>
        </p:nvSpPr>
        <p:spPr>
          <a:xfrm>
            <a:off x="6000750" y="442912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53"/>
          <p:cNvSpPr/>
          <p:nvPr/>
        </p:nvSpPr>
        <p:spPr>
          <a:xfrm>
            <a:off x="6191250" y="453866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0" name="Google Shape;1440;p53"/>
          <p:cNvSpPr/>
          <p:nvPr/>
        </p:nvSpPr>
        <p:spPr>
          <a:xfrm>
            <a:off x="6503789" y="4538663"/>
            <a:ext cx="1936373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 days 31)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1" name="Google Shape;1441;p53"/>
          <p:cNvSpPr/>
          <p:nvPr/>
        </p:nvSpPr>
        <p:spPr>
          <a:xfrm>
            <a:off x="6000750" y="566737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53"/>
          <p:cNvSpPr/>
          <p:nvPr/>
        </p:nvSpPr>
        <p:spPr>
          <a:xfrm>
            <a:off x="6191250" y="577691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3" name="Google Shape;1443;p53"/>
          <p:cNvSpPr/>
          <p:nvPr/>
        </p:nvSpPr>
        <p:spPr>
          <a:xfrm>
            <a:off x="6503789" y="5776913"/>
            <a:ext cx="2381012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happy with refund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4" name="Google Shape;1444;p53"/>
          <p:cNvSpPr/>
          <p:nvPr/>
        </p:nvSpPr>
        <p:spPr>
          <a:xfrm>
            <a:off x="10668000" y="2085975"/>
            <a:ext cx="89490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Routing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5" name="Google Shape;1445;p53"/>
          <p:cNvSpPr/>
          <p:nvPr/>
        </p:nvSpPr>
        <p:spPr>
          <a:xfrm>
            <a:off x="10668000" y="3381375"/>
            <a:ext cx="5715000" cy="1714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53"/>
          <p:cNvSpPr/>
          <p:nvPr/>
        </p:nvSpPr>
        <p:spPr>
          <a:xfrm>
            <a:off x="10925175" y="3652838"/>
            <a:ext cx="572071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formal: SMT check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53"/>
          <p:cNvSpPr/>
          <p:nvPr/>
        </p:nvSpPr>
        <p:spPr>
          <a:xfrm>
            <a:off x="10925175" y="4100513"/>
            <a:ext cx="572071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against the protected context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8" name="Google Shape;1448;p53"/>
          <p:cNvSpPr/>
          <p:nvPr/>
        </p:nvSpPr>
        <p:spPr>
          <a:xfrm>
            <a:off x="10925175" y="4500563"/>
            <a:ext cx="572071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k formalizations, grouped by equivalence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53"/>
          <p:cNvSpPr/>
          <p:nvPr/>
        </p:nvSpPr>
        <p:spPr>
          <a:xfrm>
            <a:off x="1047750" y="8715375"/>
            <a:ext cx="109753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Consensus among formalizations is agreement, not proof of source meaning.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0" name="Google Shape;1450;p53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5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7" name="Google Shape;1457;p5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8" name="Google Shape;1458;p54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9" name="Google Shape;1459;p54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0" name="Google Shape;1460;p54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1" name="Google Shape;1461;p54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2" name="Google Shape;1462;p54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3" name="Google Shape;1463;p54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54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5" name="Google Shape;1465;p54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verification guides inference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66" name="Google Shape;146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7" name="Google Shape;1467;p54"/>
          <p:cNvSpPr/>
          <p:nvPr/>
        </p:nvSpPr>
        <p:spPr>
          <a:xfrm>
            <a:off x="1047750" y="2085975"/>
            <a:ext cx="134079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Model draft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54"/>
          <p:cNvSpPr/>
          <p:nvPr/>
        </p:nvSpPr>
        <p:spPr>
          <a:xfrm>
            <a:off x="1047750" y="2524125"/>
            <a:ext cx="3810000" cy="23812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9" name="Google Shape;1469;p54"/>
          <p:cNvSpPr/>
          <p:nvPr/>
        </p:nvSpPr>
        <p:spPr>
          <a:xfrm>
            <a:off x="1276350" y="2714625"/>
            <a:ext cx="34671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“Maya’s refund was approved. She returned the item on day 31. She will be happy with the refund.”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0" name="Google Shape;1470;p54"/>
          <p:cNvSpPr/>
          <p:nvPr/>
        </p:nvSpPr>
        <p:spPr>
          <a:xfrm>
            <a:off x="6000750" y="2085975"/>
            <a:ext cx="164202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Atomic 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p54"/>
          <p:cNvSpPr/>
          <p:nvPr/>
        </p:nvSpPr>
        <p:spPr>
          <a:xfrm>
            <a:off x="6000750" y="319087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54"/>
          <p:cNvSpPr/>
          <p:nvPr/>
        </p:nvSpPr>
        <p:spPr>
          <a:xfrm>
            <a:off x="6191250" y="330041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3" name="Google Shape;1473;p54"/>
          <p:cNvSpPr/>
          <p:nvPr/>
        </p:nvSpPr>
        <p:spPr>
          <a:xfrm>
            <a:off x="6503789" y="3300413"/>
            <a:ext cx="1408241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54"/>
          <p:cNvSpPr/>
          <p:nvPr/>
        </p:nvSpPr>
        <p:spPr>
          <a:xfrm>
            <a:off x="6000750" y="442912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54"/>
          <p:cNvSpPr/>
          <p:nvPr/>
        </p:nvSpPr>
        <p:spPr>
          <a:xfrm>
            <a:off x="6191250" y="453866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6" name="Google Shape;1476;p54"/>
          <p:cNvSpPr/>
          <p:nvPr/>
        </p:nvSpPr>
        <p:spPr>
          <a:xfrm>
            <a:off x="6503789" y="4538663"/>
            <a:ext cx="1936373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 days 31)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54"/>
          <p:cNvSpPr/>
          <p:nvPr/>
        </p:nvSpPr>
        <p:spPr>
          <a:xfrm>
            <a:off x="6000750" y="566737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8" name="Google Shape;1478;p54"/>
          <p:cNvSpPr/>
          <p:nvPr/>
        </p:nvSpPr>
        <p:spPr>
          <a:xfrm>
            <a:off x="6191250" y="577691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9" name="Google Shape;1479;p54"/>
          <p:cNvSpPr/>
          <p:nvPr/>
        </p:nvSpPr>
        <p:spPr>
          <a:xfrm>
            <a:off x="6503789" y="5776913"/>
            <a:ext cx="2381012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happy with refund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0" name="Google Shape;1480;p54"/>
          <p:cNvSpPr/>
          <p:nvPr/>
        </p:nvSpPr>
        <p:spPr>
          <a:xfrm>
            <a:off x="10668000" y="2085975"/>
            <a:ext cx="89490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Routing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1" name="Google Shape;1481;p54"/>
          <p:cNvSpPr/>
          <p:nvPr/>
        </p:nvSpPr>
        <p:spPr>
          <a:xfrm>
            <a:off x="10668000" y="3381375"/>
            <a:ext cx="5715000" cy="1714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2" name="Google Shape;1482;p54"/>
          <p:cNvSpPr/>
          <p:nvPr/>
        </p:nvSpPr>
        <p:spPr>
          <a:xfrm>
            <a:off x="10925175" y="3652838"/>
            <a:ext cx="572071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formal: SMT check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p54"/>
          <p:cNvSpPr/>
          <p:nvPr/>
        </p:nvSpPr>
        <p:spPr>
          <a:xfrm>
            <a:off x="10925175" y="4100513"/>
            <a:ext cx="572071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against the protected context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54"/>
          <p:cNvSpPr/>
          <p:nvPr/>
        </p:nvSpPr>
        <p:spPr>
          <a:xfrm>
            <a:off x="10925175" y="4500563"/>
            <a:ext cx="572071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k formalizations, grouped by equivalence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54"/>
          <p:cNvSpPr/>
          <p:nvPr/>
        </p:nvSpPr>
        <p:spPr>
          <a:xfrm>
            <a:off x="11811000" y="6619875"/>
            <a:ext cx="54483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soft: LLM ensemble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54"/>
          <p:cNvSpPr/>
          <p:nvPr/>
        </p:nvSpPr>
        <p:spPr>
          <a:xfrm>
            <a:off x="11811000" y="6991350"/>
            <a:ext cx="54483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judgement, not entailment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7" name="Google Shape;1487;p54"/>
          <p:cNvSpPr/>
          <p:nvPr/>
        </p:nvSpPr>
        <p:spPr>
          <a:xfrm>
            <a:off x="1047750" y="8715375"/>
            <a:ext cx="109753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Consensus among formalizations is agreement, not proof of source meaning.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54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55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55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6" name="Google Shape;1496;p55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7" name="Google Shape;1497;p55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p55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p55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0" name="Google Shape;1500;p55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1" name="Google Shape;1501;p55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2" name="Google Shape;1502;p55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55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verification guides inference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04" name="Google Shape;1504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5" name="Google Shape;1505;p55"/>
          <p:cNvSpPr/>
          <p:nvPr/>
        </p:nvSpPr>
        <p:spPr>
          <a:xfrm>
            <a:off x="1047750" y="2085975"/>
            <a:ext cx="134079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Model draft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6" name="Google Shape;1506;p55"/>
          <p:cNvSpPr/>
          <p:nvPr/>
        </p:nvSpPr>
        <p:spPr>
          <a:xfrm>
            <a:off x="1047750" y="2524125"/>
            <a:ext cx="3810000" cy="23812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55"/>
          <p:cNvSpPr/>
          <p:nvPr/>
        </p:nvSpPr>
        <p:spPr>
          <a:xfrm>
            <a:off x="1276350" y="2714625"/>
            <a:ext cx="34671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“Maya’s refund was approved. She returned the item on day 31. She will be happy with the refund.”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8" name="Google Shape;1508;p55"/>
          <p:cNvSpPr/>
          <p:nvPr/>
        </p:nvSpPr>
        <p:spPr>
          <a:xfrm>
            <a:off x="6000750" y="2085975"/>
            <a:ext cx="1642021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Atomic 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9" name="Google Shape;1509;p55"/>
          <p:cNvSpPr/>
          <p:nvPr/>
        </p:nvSpPr>
        <p:spPr>
          <a:xfrm>
            <a:off x="6000750" y="319087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55"/>
          <p:cNvSpPr/>
          <p:nvPr/>
        </p:nvSpPr>
        <p:spPr>
          <a:xfrm>
            <a:off x="6191250" y="330041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1" name="Google Shape;1511;p55"/>
          <p:cNvSpPr/>
          <p:nvPr/>
        </p:nvSpPr>
        <p:spPr>
          <a:xfrm>
            <a:off x="6503789" y="3300413"/>
            <a:ext cx="1408241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approved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p55"/>
          <p:cNvSpPr/>
          <p:nvPr/>
        </p:nvSpPr>
        <p:spPr>
          <a:xfrm>
            <a:off x="6000750" y="442912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3" name="Google Shape;1513;p55"/>
          <p:cNvSpPr/>
          <p:nvPr/>
        </p:nvSpPr>
        <p:spPr>
          <a:xfrm>
            <a:off x="6191250" y="453866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4" name="Google Shape;1514;p55"/>
          <p:cNvSpPr/>
          <p:nvPr/>
        </p:nvSpPr>
        <p:spPr>
          <a:xfrm>
            <a:off x="6503789" y="4538663"/>
            <a:ext cx="1936373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(= days 31)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5" name="Google Shape;1515;p55"/>
          <p:cNvSpPr/>
          <p:nvPr/>
        </p:nvSpPr>
        <p:spPr>
          <a:xfrm>
            <a:off x="6000750" y="5667375"/>
            <a:ext cx="3524250" cy="571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6" name="Google Shape;1516;p55"/>
          <p:cNvSpPr/>
          <p:nvPr/>
        </p:nvSpPr>
        <p:spPr>
          <a:xfrm>
            <a:off x="6191250" y="5776913"/>
            <a:ext cx="23633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7" name="Google Shape;1517;p55"/>
          <p:cNvSpPr/>
          <p:nvPr/>
        </p:nvSpPr>
        <p:spPr>
          <a:xfrm>
            <a:off x="6503789" y="5776913"/>
            <a:ext cx="2381012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happy with refund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55"/>
          <p:cNvSpPr/>
          <p:nvPr/>
        </p:nvSpPr>
        <p:spPr>
          <a:xfrm>
            <a:off x="10668000" y="2085975"/>
            <a:ext cx="89490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Routing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9" name="Google Shape;1519;p55"/>
          <p:cNvSpPr/>
          <p:nvPr/>
        </p:nvSpPr>
        <p:spPr>
          <a:xfrm>
            <a:off x="10668000" y="3381375"/>
            <a:ext cx="5715000" cy="1714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0" name="Google Shape;1520;p55"/>
          <p:cNvSpPr/>
          <p:nvPr/>
        </p:nvSpPr>
        <p:spPr>
          <a:xfrm>
            <a:off x="10925175" y="3652838"/>
            <a:ext cx="572071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formal: SMT check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1" name="Google Shape;1521;p55"/>
          <p:cNvSpPr/>
          <p:nvPr/>
        </p:nvSpPr>
        <p:spPr>
          <a:xfrm>
            <a:off x="10925175" y="4100513"/>
            <a:ext cx="572071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against the protected context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55"/>
          <p:cNvSpPr/>
          <p:nvPr/>
        </p:nvSpPr>
        <p:spPr>
          <a:xfrm>
            <a:off x="10925175" y="4500563"/>
            <a:ext cx="572071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k formalizations, grouped by equivalence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p55"/>
          <p:cNvSpPr/>
          <p:nvPr/>
        </p:nvSpPr>
        <p:spPr>
          <a:xfrm>
            <a:off x="11811000" y="6619875"/>
            <a:ext cx="54483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soft: LLM ensemble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p55"/>
          <p:cNvSpPr/>
          <p:nvPr/>
        </p:nvSpPr>
        <p:spPr>
          <a:xfrm>
            <a:off x="11811000" y="6991350"/>
            <a:ext cx="54483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judgement, not entailment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p55"/>
          <p:cNvSpPr/>
          <p:nvPr/>
        </p:nvSpPr>
        <p:spPr>
          <a:xfrm>
            <a:off x="7143750" y="7781925"/>
            <a:ext cx="3132936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feedback to generation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p55"/>
          <p:cNvSpPr/>
          <p:nvPr/>
        </p:nvSpPr>
        <p:spPr>
          <a:xfrm>
            <a:off x="1047750" y="8715375"/>
            <a:ext cx="109753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Consensus among formalizations is agreement, not proof of source meaning.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7" name="Google Shape;1527;p55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56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56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56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56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7" name="Google Shape;1537;p56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8" name="Google Shape;1538;p56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9" name="Google Shape;1539;p56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0" name="Google Shape;1540;p56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p56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56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Localizing the conflicting claim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43" name="Google Shape;154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56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5" name="Google Shape;1545;p56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56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7" name="Google Shape;1547;p56"/>
          <p:cNvSpPr/>
          <p:nvPr/>
        </p:nvSpPr>
        <p:spPr>
          <a:xfrm>
            <a:off x="1466850" y="4238625"/>
            <a:ext cx="301981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protected 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56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56"/>
          <p:cNvSpPr/>
          <p:nvPr/>
        </p:nvSpPr>
        <p:spPr>
          <a:xfrm>
            <a:off x="6000750" y="2524125"/>
            <a:ext cx="7810500" cy="54483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56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(set-option :produce-unsat-cores true)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1" name="Google Shape;1551;p56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2" name="Google Shape;1552;p56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approved Bool)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56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4" name="Google Shape;1554;p56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5" name="Google Shape;1555;p56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56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7" name="Google Shape;1557;p56"/>
          <p:cNvSpPr/>
          <p:nvPr/>
        </p:nvSpPr>
        <p:spPr>
          <a:xfrm>
            <a:off x="14097000" y="2524125"/>
            <a:ext cx="3143250" cy="5410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56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57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57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6" name="Google Shape;1566;p57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7" name="Google Shape;1567;p57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8" name="Google Shape;1568;p57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57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57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57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2" name="Google Shape;1572;p57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57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Localizing the conflicting claim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74" name="Google Shape;157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75" name="Google Shape;1575;p57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6" name="Google Shape;1576;p57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7" name="Google Shape;1577;p57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8" name="Google Shape;1578;p57"/>
          <p:cNvSpPr/>
          <p:nvPr/>
        </p:nvSpPr>
        <p:spPr>
          <a:xfrm>
            <a:off x="1466850" y="4238625"/>
            <a:ext cx="301981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protected 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9" name="Google Shape;1579;p57"/>
          <p:cNvSpPr/>
          <p:nvPr/>
        </p:nvSpPr>
        <p:spPr>
          <a:xfrm>
            <a:off x="1047750" y="5572125"/>
            <a:ext cx="4286250" cy="571500"/>
          </a:xfrm>
          <a:prstGeom prst="rect">
            <a:avLst/>
          </a:prstGeom>
          <a:solidFill>
            <a:srgbClr val="E8D9CD"/>
          </a:solidFill>
          <a:ln cap="flat" cmpd="sng" w="38100">
            <a:solidFill>
              <a:srgbClr val="523D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57"/>
          <p:cNvSpPr/>
          <p:nvPr/>
        </p:nvSpPr>
        <p:spPr>
          <a:xfrm>
            <a:off x="1257300" y="5672138"/>
            <a:ext cx="115326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1" name="Google Shape;1581;p57"/>
          <p:cNvSpPr/>
          <p:nvPr/>
        </p:nvSpPr>
        <p:spPr>
          <a:xfrm>
            <a:off x="2467719" y="5672138"/>
            <a:ext cx="1371407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2" name="Google Shape;1582;p57"/>
          <p:cNvSpPr/>
          <p:nvPr/>
        </p:nvSpPr>
        <p:spPr>
          <a:xfrm>
            <a:off x="1047750" y="6257925"/>
            <a:ext cx="279880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editable generated claim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3" name="Google Shape;1583;p57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57"/>
          <p:cNvSpPr/>
          <p:nvPr/>
        </p:nvSpPr>
        <p:spPr>
          <a:xfrm>
            <a:off x="6000750" y="2524125"/>
            <a:ext cx="7810500" cy="54483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57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(set-option :produce-unsat-cores true)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6" name="Google Shape;1586;p57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7" name="Google Shape;1587;p57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approved Bool)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8" name="Google Shape;1588;p57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57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0" name="Google Shape;1590;p57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1" name="Google Shape;1591;p57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2" name="Google Shape;1592;p57"/>
          <p:cNvSpPr/>
          <p:nvPr/>
        </p:nvSpPr>
        <p:spPr>
          <a:xfrm>
            <a:off x="6238875" y="5667375"/>
            <a:ext cx="756742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(! (= days 31) :named claim31))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3" name="Google Shape;1593;p57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4" name="Google Shape;1594;p57"/>
          <p:cNvSpPr/>
          <p:nvPr/>
        </p:nvSpPr>
        <p:spPr>
          <a:xfrm>
            <a:off x="14097000" y="2524125"/>
            <a:ext cx="3143250" cy="5410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57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58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58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3" name="Google Shape;1603;p58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4" name="Google Shape;1604;p58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58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58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58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58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9" name="Google Shape;1609;p58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58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Localizing the conflicting claim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11" name="Google Shape;161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2" name="Google Shape;1612;p58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3" name="Google Shape;1613;p58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4" name="Google Shape;1614;p58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5" name="Google Shape;1615;p58"/>
          <p:cNvSpPr/>
          <p:nvPr/>
        </p:nvSpPr>
        <p:spPr>
          <a:xfrm>
            <a:off x="1466850" y="4238625"/>
            <a:ext cx="301981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protected 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6" name="Google Shape;1616;p58"/>
          <p:cNvSpPr/>
          <p:nvPr/>
        </p:nvSpPr>
        <p:spPr>
          <a:xfrm>
            <a:off x="1047750" y="5572125"/>
            <a:ext cx="4286250" cy="571500"/>
          </a:xfrm>
          <a:prstGeom prst="rect">
            <a:avLst/>
          </a:prstGeom>
          <a:solidFill>
            <a:srgbClr val="E8D9CD"/>
          </a:solidFill>
          <a:ln cap="flat" cmpd="sng" w="38100">
            <a:solidFill>
              <a:srgbClr val="523D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7" name="Google Shape;1617;p58"/>
          <p:cNvSpPr/>
          <p:nvPr/>
        </p:nvSpPr>
        <p:spPr>
          <a:xfrm>
            <a:off x="1257300" y="5672138"/>
            <a:ext cx="115326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8" name="Google Shape;1618;p58"/>
          <p:cNvSpPr/>
          <p:nvPr/>
        </p:nvSpPr>
        <p:spPr>
          <a:xfrm>
            <a:off x="2467719" y="5672138"/>
            <a:ext cx="1371407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9" name="Google Shape;1619;p58"/>
          <p:cNvSpPr/>
          <p:nvPr/>
        </p:nvSpPr>
        <p:spPr>
          <a:xfrm>
            <a:off x="1047750" y="6257925"/>
            <a:ext cx="279880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editable generated claim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0" name="Google Shape;1620;p58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1" name="Google Shape;1621;p58"/>
          <p:cNvSpPr/>
          <p:nvPr/>
        </p:nvSpPr>
        <p:spPr>
          <a:xfrm>
            <a:off x="6000750" y="2524125"/>
            <a:ext cx="7810500" cy="54483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58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(set-option :produce-unsat-cores true)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3" name="Google Shape;1623;p58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4" name="Google Shape;1624;p58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approved Bool)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5" name="Google Shape;1625;p58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6" name="Google Shape;1626;p58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7" name="Google Shape;1627;p58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8" name="Google Shape;1628;p58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9" name="Google Shape;1629;p58"/>
          <p:cNvSpPr/>
          <p:nvPr/>
        </p:nvSpPr>
        <p:spPr>
          <a:xfrm>
            <a:off x="6238875" y="5667375"/>
            <a:ext cx="756742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(! (= days 31) :named claim31))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0" name="Google Shape;1630;p58"/>
          <p:cNvSpPr/>
          <p:nvPr/>
        </p:nvSpPr>
        <p:spPr>
          <a:xfrm>
            <a:off x="6267450" y="60864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1" name="Google Shape;1631;p58"/>
          <p:cNvSpPr/>
          <p:nvPr/>
        </p:nvSpPr>
        <p:spPr>
          <a:xfrm>
            <a:off x="6267450" y="65055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(get-unsat-core)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2" name="Google Shape;1632;p58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3" name="Google Shape;1633;p58"/>
          <p:cNvSpPr/>
          <p:nvPr/>
        </p:nvSpPr>
        <p:spPr>
          <a:xfrm>
            <a:off x="14097000" y="2524125"/>
            <a:ext cx="3143250" cy="5410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58"/>
          <p:cNvSpPr/>
          <p:nvPr/>
        </p:nvSpPr>
        <p:spPr>
          <a:xfrm>
            <a:off x="14306550" y="6067425"/>
            <a:ext cx="87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5" name="Google Shape;1635;p58"/>
          <p:cNvSpPr/>
          <p:nvPr/>
        </p:nvSpPr>
        <p:spPr>
          <a:xfrm>
            <a:off x="15240000" y="6067425"/>
            <a:ext cx="83641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conflict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6" name="Google Shape;1636;p58"/>
          <p:cNvSpPr/>
          <p:nvPr/>
        </p:nvSpPr>
        <p:spPr>
          <a:xfrm>
            <a:off x="14306550" y="648652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(claim31)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7" name="Google Shape;1637;p58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5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5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5" name="Google Shape;1645;p59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6" name="Google Shape;1646;p59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59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59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9" name="Google Shape;1649;p59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59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1" name="Google Shape;1651;p59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59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Localizing the conflicting claim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53" name="Google Shape;165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4" name="Google Shape;1654;p59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5" name="Google Shape;1655;p59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6" name="Google Shape;1656;p59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7" name="Google Shape;1657;p59"/>
          <p:cNvSpPr/>
          <p:nvPr/>
        </p:nvSpPr>
        <p:spPr>
          <a:xfrm>
            <a:off x="1466850" y="4238625"/>
            <a:ext cx="301981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protected source premises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8" name="Google Shape;1658;p59"/>
          <p:cNvSpPr/>
          <p:nvPr/>
        </p:nvSpPr>
        <p:spPr>
          <a:xfrm>
            <a:off x="1047750" y="5572125"/>
            <a:ext cx="4286250" cy="571500"/>
          </a:xfrm>
          <a:prstGeom prst="rect">
            <a:avLst/>
          </a:prstGeom>
          <a:solidFill>
            <a:srgbClr val="E8D9CD"/>
          </a:solidFill>
          <a:ln cap="flat" cmpd="sng" w="38100">
            <a:solidFill>
              <a:srgbClr val="523D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59"/>
          <p:cNvSpPr/>
          <p:nvPr/>
        </p:nvSpPr>
        <p:spPr>
          <a:xfrm>
            <a:off x="1257300" y="5672138"/>
            <a:ext cx="115326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0" name="Google Shape;1660;p59"/>
          <p:cNvSpPr/>
          <p:nvPr/>
        </p:nvSpPr>
        <p:spPr>
          <a:xfrm>
            <a:off x="2467719" y="5672138"/>
            <a:ext cx="1371407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1" name="Google Shape;1661;p59"/>
          <p:cNvSpPr/>
          <p:nvPr/>
        </p:nvSpPr>
        <p:spPr>
          <a:xfrm>
            <a:off x="1047750" y="6257925"/>
            <a:ext cx="279880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editable generated claim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2" name="Google Shape;1662;p59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3" name="Google Shape;1663;p59"/>
          <p:cNvSpPr/>
          <p:nvPr/>
        </p:nvSpPr>
        <p:spPr>
          <a:xfrm>
            <a:off x="6000750" y="2524125"/>
            <a:ext cx="7810500" cy="54483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4" name="Google Shape;1664;p59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(set-option :produce-unsat-cores true)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5" name="Google Shape;1665;p59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(set-logic QF_LIA)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6" name="Google Shape;1666;p59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approved Bool)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7" name="Google Shape;1667;p59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(declare-const days Int)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8" name="Google Shape;1668;p59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(=&gt; approved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9" name="Google Shape;1669;p59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approved)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0" name="Google Shape;1670;p59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1" name="Google Shape;1671;p59"/>
          <p:cNvSpPr/>
          <p:nvPr/>
        </p:nvSpPr>
        <p:spPr>
          <a:xfrm>
            <a:off x="6238875" y="5667375"/>
            <a:ext cx="756742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(! (= days 31) :named claim31))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2" name="Google Shape;1672;p59"/>
          <p:cNvSpPr/>
          <p:nvPr/>
        </p:nvSpPr>
        <p:spPr>
          <a:xfrm>
            <a:off x="6267450" y="60864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3" name="Google Shape;1673;p59"/>
          <p:cNvSpPr/>
          <p:nvPr/>
        </p:nvSpPr>
        <p:spPr>
          <a:xfrm>
            <a:off x="6267450" y="65055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(get-unsat-core)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4" name="Google Shape;1674;p59"/>
          <p:cNvSpPr/>
          <p:nvPr/>
        </p:nvSpPr>
        <p:spPr>
          <a:xfrm>
            <a:off x="6267450" y="6924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5" name="Google Shape;1675;p59"/>
          <p:cNvSpPr/>
          <p:nvPr/>
        </p:nvSpPr>
        <p:spPr>
          <a:xfrm>
            <a:off x="6267450" y="7343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6" name="Google Shape;1676;p59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7" name="Google Shape;1677;p59"/>
          <p:cNvSpPr/>
          <p:nvPr/>
        </p:nvSpPr>
        <p:spPr>
          <a:xfrm>
            <a:off x="14097000" y="2524125"/>
            <a:ext cx="3143250" cy="5410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59"/>
          <p:cNvSpPr/>
          <p:nvPr/>
        </p:nvSpPr>
        <p:spPr>
          <a:xfrm>
            <a:off x="14306550" y="6067425"/>
            <a:ext cx="87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9" name="Google Shape;1679;p59"/>
          <p:cNvSpPr/>
          <p:nvPr/>
        </p:nvSpPr>
        <p:spPr>
          <a:xfrm>
            <a:off x="15240000" y="6067425"/>
            <a:ext cx="83641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conflict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0" name="Google Shape;1680;p59"/>
          <p:cNvSpPr/>
          <p:nvPr/>
        </p:nvSpPr>
        <p:spPr>
          <a:xfrm>
            <a:off x="14306550" y="6486525"/>
            <a:ext cx="299656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(claim31)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p59"/>
          <p:cNvSpPr/>
          <p:nvPr/>
        </p:nvSpPr>
        <p:spPr>
          <a:xfrm>
            <a:off x="14306550" y="7324725"/>
            <a:ext cx="55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2" name="Google Shape;1682;p59"/>
          <p:cNvSpPr/>
          <p:nvPr/>
        </p:nvSpPr>
        <p:spPr>
          <a:xfrm>
            <a:off x="14920020" y="7324725"/>
            <a:ext cx="9423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restored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3" name="Google Shape;1683;p59"/>
          <p:cNvSpPr/>
          <p:nvPr/>
        </p:nvSpPr>
        <p:spPr>
          <a:xfrm>
            <a:off x="1047750" y="8620125"/>
            <a:ext cx="11656382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core names claim31. Removing only that editable claim restores consistency.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4" name="Google Shape;1684;p59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60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60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2" name="Google Shape;1692;p60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3" name="Google Shape;1693;p60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60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60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60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60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8" name="Google Shape;1698;p60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60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Repair, then verify again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00" name="Google Shape;170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1" name="Google Shape;1701;p60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2" name="Google Shape;1702;p60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3" name="Google Shape;1703;p60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4" name="Google Shape;1704;p60"/>
          <p:cNvSpPr/>
          <p:nvPr/>
        </p:nvSpPr>
        <p:spPr>
          <a:xfrm>
            <a:off x="1047750" y="4381500"/>
            <a:ext cx="4286250" cy="571500"/>
          </a:xfrm>
          <a:prstGeom prst="rect">
            <a:avLst/>
          </a:prstGeom>
          <a:noFill/>
          <a:ln cap="flat" cmpd="sng" w="19050">
            <a:solidFill>
              <a:srgbClr val="523D3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5" name="Google Shape;1705;p60"/>
          <p:cNvSpPr/>
          <p:nvPr/>
        </p:nvSpPr>
        <p:spPr>
          <a:xfrm>
            <a:off x="1238250" y="4400550"/>
            <a:ext cx="4033837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0" i="0" lang="en-US" sz="2250" u="none" cap="none" strike="sng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p60"/>
          <p:cNvSpPr/>
          <p:nvPr/>
        </p:nvSpPr>
        <p:spPr>
          <a:xfrm>
            <a:off x="1047750" y="5619750"/>
            <a:ext cx="4286250" cy="571500"/>
          </a:xfrm>
          <a:prstGeom prst="rect">
            <a:avLst/>
          </a:prstGeom>
          <a:solidFill>
            <a:srgbClr val="BBA58F"/>
          </a:solidFill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7" name="Google Shape;1707;p60"/>
          <p:cNvSpPr/>
          <p:nvPr/>
        </p:nvSpPr>
        <p:spPr>
          <a:xfrm>
            <a:off x="1238250" y="5719763"/>
            <a:ext cx="501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8" name="Google Shape;1708;p60"/>
          <p:cNvSpPr/>
          <p:nvPr/>
        </p:nvSpPr>
        <p:spPr>
          <a:xfrm>
            <a:off x="1797100" y="5719763"/>
            <a:ext cx="13553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9" name="Google Shape;1709;p60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0" name="Google Shape;1710;p60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60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protected context from</a:t>
            </a:r>
            <a:r>
              <a:rPr lang="en-US" sz="2250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 last slide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2" name="Google Shape;1712;p60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3" name="Google Shape;1713;p60"/>
          <p:cNvSpPr/>
          <p:nvPr/>
        </p:nvSpPr>
        <p:spPr>
          <a:xfrm>
            <a:off x="14097000" y="2524125"/>
            <a:ext cx="3143250" cy="41529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4" name="Google Shape;1714;p60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p61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61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2" name="Google Shape;1722;p61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3" name="Google Shape;1723;p61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4" name="Google Shape;1724;p61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5" name="Google Shape;1725;p61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61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61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8" name="Google Shape;1728;p61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9" name="Google Shape;1729;p61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Repair, then verify again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30" name="Google Shape;173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1" name="Google Shape;1731;p61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2" name="Google Shape;1732;p61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3" name="Google Shape;1733;p61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4" name="Google Shape;1734;p61"/>
          <p:cNvSpPr/>
          <p:nvPr/>
        </p:nvSpPr>
        <p:spPr>
          <a:xfrm>
            <a:off x="1047750" y="4381500"/>
            <a:ext cx="4286250" cy="571500"/>
          </a:xfrm>
          <a:prstGeom prst="rect">
            <a:avLst/>
          </a:prstGeom>
          <a:noFill/>
          <a:ln cap="flat" cmpd="sng" w="19050">
            <a:solidFill>
              <a:srgbClr val="523D3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61"/>
          <p:cNvSpPr/>
          <p:nvPr/>
        </p:nvSpPr>
        <p:spPr>
          <a:xfrm>
            <a:off x="1238250" y="4400550"/>
            <a:ext cx="4033837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0" i="0" lang="en-US" sz="2250" u="none" cap="none" strike="sng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6" name="Google Shape;1736;p61"/>
          <p:cNvSpPr/>
          <p:nvPr/>
        </p:nvSpPr>
        <p:spPr>
          <a:xfrm>
            <a:off x="1047750" y="5619750"/>
            <a:ext cx="4286250" cy="571500"/>
          </a:xfrm>
          <a:prstGeom prst="rect">
            <a:avLst/>
          </a:prstGeom>
          <a:solidFill>
            <a:srgbClr val="BBA58F"/>
          </a:solidFill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7" name="Google Shape;1737;p61"/>
          <p:cNvSpPr/>
          <p:nvPr/>
        </p:nvSpPr>
        <p:spPr>
          <a:xfrm>
            <a:off x="1238250" y="5719763"/>
            <a:ext cx="501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8" name="Google Shape;1738;p61"/>
          <p:cNvSpPr/>
          <p:nvPr/>
        </p:nvSpPr>
        <p:spPr>
          <a:xfrm>
            <a:off x="1797100" y="5719763"/>
            <a:ext cx="13553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9" name="Google Shape;1739;p61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0" name="Google Shape;1740;p61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61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protected context from </a:t>
            </a:r>
            <a:r>
              <a:rPr lang="en-US" sz="2250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last slide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2" name="Google Shape;1742;p61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3" name="Google Shape;1743;p61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(! (&lt;= days 30) :named rev))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4" name="Google Shape;1744;p61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5" name="Google Shape;1745;p61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6" name="Google Shape;1746;p61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7" name="Google Shape;1747;p61"/>
          <p:cNvSpPr/>
          <p:nvPr/>
        </p:nvSpPr>
        <p:spPr>
          <a:xfrm>
            <a:off x="14097000" y="2524125"/>
            <a:ext cx="3143250" cy="41529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61"/>
          <p:cNvSpPr/>
          <p:nvPr/>
        </p:nvSpPr>
        <p:spPr>
          <a:xfrm>
            <a:off x="14306550" y="3971925"/>
            <a:ext cx="55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9" name="Google Shape;1749;p61"/>
          <p:cNvSpPr/>
          <p:nvPr/>
        </p:nvSpPr>
        <p:spPr>
          <a:xfrm>
            <a:off x="14920020" y="3971925"/>
            <a:ext cx="114091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0" name="Google Shape;1750;p61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p6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7" name="Google Shape;1757;p6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8" name="Google Shape;1758;p62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9" name="Google Shape;1759;p62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0" name="Google Shape;1760;p62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1" name="Google Shape;1761;p62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2" name="Google Shape;1762;p62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3" name="Google Shape;1763;p62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4" name="Google Shape;1764;p62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5" name="Google Shape;1765;p62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Repair, then verify again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66" name="Google Shape;1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7" name="Google Shape;1767;p62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8" name="Google Shape;1768;p62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9" name="Google Shape;1769;p62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0" name="Google Shape;1770;p62"/>
          <p:cNvSpPr/>
          <p:nvPr/>
        </p:nvSpPr>
        <p:spPr>
          <a:xfrm>
            <a:off x="1047750" y="4381500"/>
            <a:ext cx="4286250" cy="571500"/>
          </a:xfrm>
          <a:prstGeom prst="rect">
            <a:avLst/>
          </a:prstGeom>
          <a:noFill/>
          <a:ln cap="flat" cmpd="sng" w="19050">
            <a:solidFill>
              <a:srgbClr val="523D3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62"/>
          <p:cNvSpPr/>
          <p:nvPr/>
        </p:nvSpPr>
        <p:spPr>
          <a:xfrm>
            <a:off x="1238250" y="4400550"/>
            <a:ext cx="4033837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0" i="0" lang="en-US" sz="2250" u="none" cap="none" strike="sng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2" name="Google Shape;1772;p62"/>
          <p:cNvSpPr/>
          <p:nvPr/>
        </p:nvSpPr>
        <p:spPr>
          <a:xfrm>
            <a:off x="1047750" y="5619750"/>
            <a:ext cx="4286250" cy="571500"/>
          </a:xfrm>
          <a:prstGeom prst="rect">
            <a:avLst/>
          </a:prstGeom>
          <a:solidFill>
            <a:srgbClr val="BBA58F"/>
          </a:solidFill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3" name="Google Shape;1773;p62"/>
          <p:cNvSpPr/>
          <p:nvPr/>
        </p:nvSpPr>
        <p:spPr>
          <a:xfrm>
            <a:off x="1238250" y="5719763"/>
            <a:ext cx="501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4" name="Google Shape;1774;p62"/>
          <p:cNvSpPr/>
          <p:nvPr/>
        </p:nvSpPr>
        <p:spPr>
          <a:xfrm>
            <a:off x="1797100" y="5719763"/>
            <a:ext cx="13553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5" name="Google Shape;1775;p62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6" name="Google Shape;1776;p62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7" name="Google Shape;1777;p62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protected context from </a:t>
            </a:r>
            <a:r>
              <a:rPr lang="en-US" sz="2250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last slide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8" name="Google Shape;1778;p62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9" name="Google Shape;1779;p62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(! (&lt;= days 30) :named rev))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0" name="Google Shape;1780;p62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1" name="Google Shape;1781;p62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2" name="Google Shape;1782;p62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62"/>
          <p:cNvSpPr/>
          <p:nvPr/>
        </p:nvSpPr>
        <p:spPr>
          <a:xfrm>
            <a:off x="6019800" y="5248275"/>
            <a:ext cx="7772400" cy="4191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62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(not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62"/>
          <p:cNvSpPr/>
          <p:nvPr/>
        </p:nvSpPr>
        <p:spPr>
          <a:xfrm>
            <a:off x="6267450" y="5667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6" name="Google Shape;1786;p62"/>
          <p:cNvSpPr/>
          <p:nvPr/>
        </p:nvSpPr>
        <p:spPr>
          <a:xfrm>
            <a:off x="6267450" y="60864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7" name="Google Shape;1787;p62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8" name="Google Shape;1788;p62"/>
          <p:cNvSpPr/>
          <p:nvPr/>
        </p:nvSpPr>
        <p:spPr>
          <a:xfrm>
            <a:off x="14097000" y="2524125"/>
            <a:ext cx="3143250" cy="41529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9" name="Google Shape;1789;p62"/>
          <p:cNvSpPr/>
          <p:nvPr/>
        </p:nvSpPr>
        <p:spPr>
          <a:xfrm>
            <a:off x="14306550" y="3971925"/>
            <a:ext cx="55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0" name="Google Shape;1790;p62"/>
          <p:cNvSpPr/>
          <p:nvPr/>
        </p:nvSpPr>
        <p:spPr>
          <a:xfrm>
            <a:off x="14920020" y="3971925"/>
            <a:ext cx="114091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62"/>
          <p:cNvSpPr/>
          <p:nvPr/>
        </p:nvSpPr>
        <p:spPr>
          <a:xfrm>
            <a:off x="14306550" y="5648325"/>
            <a:ext cx="87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2" name="Google Shape;1792;p62"/>
          <p:cNvSpPr/>
          <p:nvPr/>
        </p:nvSpPr>
        <p:spPr>
          <a:xfrm>
            <a:off x="15240000" y="5648325"/>
            <a:ext cx="114002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 ✓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3" name="Google Shape;1793;p62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6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0" name="Google Shape;1800;p6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63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2" name="Google Shape;1802;p63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3" name="Google Shape;1803;p63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4" name="Google Shape;1804;p63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5" name="Google Shape;1805;p63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6" name="Google Shape;1806;p63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7" name="Google Shape;1807;p63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8" name="Google Shape;1808;p63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Repair, then verify again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09" name="Google Shape;180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63"/>
          <p:cNvSpPr/>
          <p:nvPr/>
        </p:nvSpPr>
        <p:spPr>
          <a:xfrm>
            <a:off x="1047750" y="2085975"/>
            <a:ext cx="79786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1" name="Google Shape;1811;p63"/>
          <p:cNvSpPr/>
          <p:nvPr/>
        </p:nvSpPr>
        <p:spPr>
          <a:xfrm>
            <a:off x="1466850" y="3000375"/>
            <a:ext cx="311836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2" name="Google Shape;1812;p63"/>
          <p:cNvSpPr/>
          <p:nvPr/>
        </p:nvSpPr>
        <p:spPr>
          <a:xfrm>
            <a:off x="1466850" y="3667125"/>
            <a:ext cx="132687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approved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3" name="Google Shape;1813;p63"/>
          <p:cNvSpPr/>
          <p:nvPr/>
        </p:nvSpPr>
        <p:spPr>
          <a:xfrm>
            <a:off x="1047750" y="4381500"/>
            <a:ext cx="4286250" cy="571500"/>
          </a:xfrm>
          <a:prstGeom prst="rect">
            <a:avLst/>
          </a:prstGeom>
          <a:noFill/>
          <a:ln cap="flat" cmpd="sng" w="19050">
            <a:solidFill>
              <a:srgbClr val="523D3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4" name="Google Shape;1814;p63"/>
          <p:cNvSpPr/>
          <p:nvPr/>
        </p:nvSpPr>
        <p:spPr>
          <a:xfrm>
            <a:off x="1238250" y="4400550"/>
            <a:ext cx="4033837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0" i="0" lang="en-US" sz="2250" u="none" cap="none" strike="sng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5" name="Google Shape;1815;p63"/>
          <p:cNvSpPr/>
          <p:nvPr/>
        </p:nvSpPr>
        <p:spPr>
          <a:xfrm>
            <a:off x="1047750" y="5619750"/>
            <a:ext cx="4286250" cy="571500"/>
          </a:xfrm>
          <a:prstGeom prst="rect">
            <a:avLst/>
          </a:prstGeom>
          <a:solidFill>
            <a:srgbClr val="BBA58F"/>
          </a:solidFill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6" name="Google Shape;1816;p63"/>
          <p:cNvSpPr/>
          <p:nvPr/>
        </p:nvSpPr>
        <p:spPr>
          <a:xfrm>
            <a:off x="1238250" y="5719763"/>
            <a:ext cx="501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7" name="Google Shape;1817;p63"/>
          <p:cNvSpPr/>
          <p:nvPr/>
        </p:nvSpPr>
        <p:spPr>
          <a:xfrm>
            <a:off x="1797100" y="5719763"/>
            <a:ext cx="13553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8" name="Google Shape;1818;p63"/>
          <p:cNvSpPr/>
          <p:nvPr/>
        </p:nvSpPr>
        <p:spPr>
          <a:xfrm>
            <a:off x="1047750" y="6715125"/>
            <a:ext cx="799654" cy="4381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9" name="Google Shape;1819;p63"/>
          <p:cNvSpPr/>
          <p:nvPr/>
        </p:nvSpPr>
        <p:spPr>
          <a:xfrm>
            <a:off x="1181100" y="6772275"/>
            <a:ext cx="60915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draft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0" name="Google Shape;1820;p63"/>
          <p:cNvSpPr/>
          <p:nvPr/>
        </p:nvSpPr>
        <p:spPr>
          <a:xfrm>
            <a:off x="1942654" y="6772275"/>
            <a:ext cx="3238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1" name="Google Shape;1821;p63"/>
          <p:cNvSpPr/>
          <p:nvPr/>
        </p:nvSpPr>
        <p:spPr>
          <a:xfrm>
            <a:off x="2285554" y="6715125"/>
            <a:ext cx="1271290" cy="4381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2" name="Google Shape;1822;p63"/>
          <p:cNvSpPr/>
          <p:nvPr/>
        </p:nvSpPr>
        <p:spPr>
          <a:xfrm>
            <a:off x="2418904" y="6772275"/>
            <a:ext cx="108079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diagnose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3" name="Google Shape;1823;p63"/>
          <p:cNvSpPr/>
          <p:nvPr/>
        </p:nvSpPr>
        <p:spPr>
          <a:xfrm>
            <a:off x="3652093" y="6772275"/>
            <a:ext cx="3238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4" name="Google Shape;1824;p63"/>
          <p:cNvSpPr/>
          <p:nvPr/>
        </p:nvSpPr>
        <p:spPr>
          <a:xfrm>
            <a:off x="3994993" y="6715125"/>
            <a:ext cx="921097" cy="4381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5" name="Google Shape;1825;p63"/>
          <p:cNvSpPr/>
          <p:nvPr/>
        </p:nvSpPr>
        <p:spPr>
          <a:xfrm>
            <a:off x="4128343" y="6772275"/>
            <a:ext cx="730597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repair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6" name="Google Shape;1826;p63"/>
          <p:cNvSpPr/>
          <p:nvPr/>
        </p:nvSpPr>
        <p:spPr>
          <a:xfrm>
            <a:off x="5011341" y="6772275"/>
            <a:ext cx="3238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7" name="Google Shape;1827;p63"/>
          <p:cNvSpPr/>
          <p:nvPr/>
        </p:nvSpPr>
        <p:spPr>
          <a:xfrm>
            <a:off x="1047750" y="7248525"/>
            <a:ext cx="1148655" cy="4381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63"/>
          <p:cNvSpPr/>
          <p:nvPr/>
        </p:nvSpPr>
        <p:spPr>
          <a:xfrm>
            <a:off x="1181100" y="7305675"/>
            <a:ext cx="95815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recheck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9" name="Google Shape;1829;p63"/>
          <p:cNvSpPr/>
          <p:nvPr/>
        </p:nvSpPr>
        <p:spPr>
          <a:xfrm>
            <a:off x="6000750" y="2085975"/>
            <a:ext cx="98405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0" name="Google Shape;1830;p63"/>
          <p:cNvSpPr/>
          <p:nvPr/>
        </p:nvSpPr>
        <p:spPr>
          <a:xfrm>
            <a:off x="6000750" y="2524125"/>
            <a:ext cx="7810500" cy="4191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63"/>
          <p:cNvSpPr/>
          <p:nvPr/>
        </p:nvSpPr>
        <p:spPr>
          <a:xfrm>
            <a:off x="6267450" y="27336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protected context from </a:t>
            </a:r>
            <a:r>
              <a:rPr lang="en-US" sz="2250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last slide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2" name="Google Shape;1832;p63"/>
          <p:cNvSpPr/>
          <p:nvPr/>
        </p:nvSpPr>
        <p:spPr>
          <a:xfrm>
            <a:off x="6267450" y="31527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3" name="Google Shape;1833;p63"/>
          <p:cNvSpPr/>
          <p:nvPr/>
        </p:nvSpPr>
        <p:spPr>
          <a:xfrm>
            <a:off x="6267450" y="35718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(! (&lt;= days 30) :named rev))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4" name="Google Shape;1834;p63"/>
          <p:cNvSpPr/>
          <p:nvPr/>
        </p:nvSpPr>
        <p:spPr>
          <a:xfrm>
            <a:off x="6267450" y="39909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5" name="Google Shape;1835;p63"/>
          <p:cNvSpPr/>
          <p:nvPr/>
        </p:nvSpPr>
        <p:spPr>
          <a:xfrm>
            <a:off x="6267450" y="44100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6" name="Google Shape;1836;p63"/>
          <p:cNvSpPr/>
          <p:nvPr/>
        </p:nvSpPr>
        <p:spPr>
          <a:xfrm>
            <a:off x="6267450" y="48291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63"/>
          <p:cNvSpPr/>
          <p:nvPr/>
        </p:nvSpPr>
        <p:spPr>
          <a:xfrm>
            <a:off x="6019800" y="5248275"/>
            <a:ext cx="7772400" cy="4191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8" name="Google Shape;1838;p63"/>
          <p:cNvSpPr/>
          <p:nvPr/>
        </p:nvSpPr>
        <p:spPr>
          <a:xfrm>
            <a:off x="6267450" y="52482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(not (&lt;= days 30)))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9" name="Google Shape;1839;p63"/>
          <p:cNvSpPr/>
          <p:nvPr/>
        </p:nvSpPr>
        <p:spPr>
          <a:xfrm>
            <a:off x="6267450" y="56673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0" name="Google Shape;1840;p63"/>
          <p:cNvSpPr/>
          <p:nvPr/>
        </p:nvSpPr>
        <p:spPr>
          <a:xfrm>
            <a:off x="6267450" y="6086475"/>
            <a:ext cx="75102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1" name="Google Shape;1841;p63"/>
          <p:cNvSpPr/>
          <p:nvPr/>
        </p:nvSpPr>
        <p:spPr>
          <a:xfrm>
            <a:off x="14097000" y="2085975"/>
            <a:ext cx="242079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expected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2" name="Google Shape;1842;p63"/>
          <p:cNvSpPr/>
          <p:nvPr/>
        </p:nvSpPr>
        <p:spPr>
          <a:xfrm>
            <a:off x="14097000" y="2524125"/>
            <a:ext cx="3143250" cy="41529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63"/>
          <p:cNvSpPr/>
          <p:nvPr/>
        </p:nvSpPr>
        <p:spPr>
          <a:xfrm>
            <a:off x="14306550" y="3971925"/>
            <a:ext cx="55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63"/>
          <p:cNvSpPr/>
          <p:nvPr/>
        </p:nvSpPr>
        <p:spPr>
          <a:xfrm>
            <a:off x="14920020" y="3971925"/>
            <a:ext cx="114091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5" name="Google Shape;1845;p63"/>
          <p:cNvSpPr/>
          <p:nvPr/>
        </p:nvSpPr>
        <p:spPr>
          <a:xfrm>
            <a:off x="14306550" y="5648325"/>
            <a:ext cx="876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8919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6" name="Google Shape;1846;p63"/>
          <p:cNvSpPr/>
          <p:nvPr/>
        </p:nvSpPr>
        <p:spPr>
          <a:xfrm>
            <a:off x="15240000" y="5648325"/>
            <a:ext cx="114002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 ✓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7" name="Google Shape;1847;p63"/>
          <p:cNvSpPr/>
          <p:nvPr/>
        </p:nvSpPr>
        <p:spPr>
          <a:xfrm>
            <a:off x="6000750" y="7096125"/>
            <a:ext cx="123634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revised claim is consistent with the context and entailed by it.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8" name="Google Shape;1848;p63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6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5" name="Google Shape;1855;p6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6" name="Google Shape;1856;p64"/>
          <p:cNvSpPr/>
          <p:nvPr/>
        </p:nvSpPr>
        <p:spPr>
          <a:xfrm>
            <a:off x="1728788" y="466725"/>
            <a:ext cx="533108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verification help a model revise its answer?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7" name="Google Shape;1857;p64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8" name="Google Shape;1858;p64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9" name="Google Shape;1859;p64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0" name="Google Shape;1860;p64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1" name="Google Shape;1861;p64"/>
          <p:cNvSpPr/>
          <p:nvPr/>
        </p:nvSpPr>
        <p:spPr>
          <a:xfrm>
            <a:off x="15981611" y="466725"/>
            <a:ext cx="97288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2" name="Google Shape;1862;p64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3" name="Google Shape;1863;p64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 results (GPT - OSS -</a:t>
            </a:r>
            <a:r>
              <a:rPr b="1" lang="en-US" sz="45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 120B)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64" name="Google Shape;186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2138363"/>
            <a:ext cx="16192500" cy="64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64"/>
          <p:cNvSpPr/>
          <p:nvPr/>
        </p:nvSpPr>
        <p:spPr>
          <a:xfrm>
            <a:off x="1047750" y="9704487"/>
            <a:ext cx="10805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 , singh et.al.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870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65"/>
          <p:cNvSpPr/>
          <p:nvPr/>
        </p:nvSpPr>
        <p:spPr>
          <a:xfrm>
            <a:off x="1047750" y="457200"/>
            <a:ext cx="528600" cy="324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2" name="Google Shape;1872;p65"/>
          <p:cNvSpPr/>
          <p:nvPr/>
        </p:nvSpPr>
        <p:spPr>
          <a:xfrm>
            <a:off x="1162050" y="476250"/>
            <a:ext cx="352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</a:t>
            </a:r>
            <a:r>
              <a:rPr b="1" lang="en-US" sz="18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3" name="Google Shape;1873;p65"/>
          <p:cNvSpPr/>
          <p:nvPr/>
        </p:nvSpPr>
        <p:spPr>
          <a:xfrm>
            <a:off x="1728788" y="466725"/>
            <a:ext cx="533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</a:t>
            </a:r>
            <a:r>
              <a:rPr lang="en-US" sz="18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 we use formal verification in training?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4" name="Google Shape;1874;p65"/>
          <p:cNvSpPr/>
          <p:nvPr/>
        </p:nvSpPr>
        <p:spPr>
          <a:xfrm>
            <a:off x="144004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5" name="Google Shape;1875;p65"/>
          <p:cNvSpPr/>
          <p:nvPr/>
        </p:nvSpPr>
        <p:spPr>
          <a:xfrm>
            <a:off x="1476241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6" name="Google Shape;1876;p65"/>
          <p:cNvSpPr/>
          <p:nvPr/>
        </p:nvSpPr>
        <p:spPr>
          <a:xfrm>
            <a:off x="15124361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7" name="Google Shape;1877;p65"/>
          <p:cNvSpPr/>
          <p:nvPr/>
        </p:nvSpPr>
        <p:spPr>
          <a:xfrm>
            <a:off x="15486311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8" name="Google Shape;1878;p65"/>
          <p:cNvSpPr/>
          <p:nvPr/>
        </p:nvSpPr>
        <p:spPr>
          <a:xfrm>
            <a:off x="15981611" y="466725"/>
            <a:ext cx="97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9" name="Google Shape;1879;p65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0" name="Google Shape;1880;p65"/>
          <p:cNvSpPr/>
          <p:nvPr/>
        </p:nvSpPr>
        <p:spPr>
          <a:xfrm>
            <a:off x="1047750" y="952500"/>
            <a:ext cx="178119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lang="en-US" sz="4500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Sequent Prover model series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1" name="Google Shape;1881;p65"/>
          <p:cNvSpPr/>
          <p:nvPr/>
        </p:nvSpPr>
        <p:spPr>
          <a:xfrm>
            <a:off x="1047750" y="9067800"/>
            <a:ext cx="166782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Sequent prover:   Training Agents for Formal, checkable SMT-based reasoning. Ganguly et. al. , 2026</a:t>
            </a:r>
            <a:endParaRPr sz="1800">
              <a:solidFill>
                <a:srgbClr val="523D35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82" name="Google Shape;188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2150" y="3487100"/>
            <a:ext cx="7423452" cy="1996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876500"/>
            <a:ext cx="10407352" cy="635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p66"/>
          <p:cNvSpPr/>
          <p:nvPr/>
        </p:nvSpPr>
        <p:spPr>
          <a:xfrm>
            <a:off x="1047750" y="457200"/>
            <a:ext cx="92094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0" name="Google Shape;1890;p66"/>
          <p:cNvSpPr/>
          <p:nvPr/>
        </p:nvSpPr>
        <p:spPr>
          <a:xfrm>
            <a:off x="1162050" y="476250"/>
            <a:ext cx="784443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Bridge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1" name="Google Shape;1891;p66"/>
          <p:cNvSpPr/>
          <p:nvPr/>
        </p:nvSpPr>
        <p:spPr>
          <a:xfrm>
            <a:off x="2121098" y="466725"/>
            <a:ext cx="44914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Where else does the same check apply?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2" name="Google Shape;1892;p66"/>
          <p:cNvSpPr/>
          <p:nvPr/>
        </p:nvSpPr>
        <p:spPr>
          <a:xfrm>
            <a:off x="155257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3" name="Google Shape;1893;p66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4" name="Google Shape;1894;p66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5" name="Google Shape;1895;p66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6" name="Google Shape;1896;p66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66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clinical reasoning application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98" name="Google Shape;189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750" y="1800087"/>
            <a:ext cx="16192499" cy="7526426"/>
          </a:xfrm>
          <a:prstGeom prst="rect">
            <a:avLst/>
          </a:prstGeom>
          <a:noFill/>
          <a:ln>
            <a:noFill/>
          </a:ln>
        </p:spPr>
      </p:pic>
      <p:sp>
        <p:nvSpPr>
          <p:cNvPr id="1899" name="Google Shape;1899;p66"/>
          <p:cNvSpPr/>
          <p:nvPr/>
        </p:nvSpPr>
        <p:spPr>
          <a:xfrm>
            <a:off x="4000500" y="2524125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FINDINGS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0" name="Google Shape;1900;p66"/>
          <p:cNvSpPr/>
          <p:nvPr/>
        </p:nvSpPr>
        <p:spPr>
          <a:xfrm>
            <a:off x="4000500" y="2924175"/>
            <a:ext cx="412051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sng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Right lower lobe opacity </a:t>
            </a: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with </a:t>
            </a:r>
            <a:r>
              <a:rPr b="0" i="0" lang="en-US" sz="2100" u="sng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air bronchograms </a:t>
            </a: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1" name="Google Shape;1901;p66"/>
          <p:cNvSpPr/>
          <p:nvPr/>
        </p:nvSpPr>
        <p:spPr>
          <a:xfrm>
            <a:off x="4000500" y="4048125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IMPRESSION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2" name="Google Shape;1902;p66"/>
          <p:cNvSpPr/>
          <p:nvPr/>
        </p:nvSpPr>
        <p:spPr>
          <a:xfrm>
            <a:off x="4000500" y="4448175"/>
            <a:ext cx="1578769" cy="4191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3" name="Google Shape;1903;p66"/>
          <p:cNvSpPr/>
          <p:nvPr/>
        </p:nvSpPr>
        <p:spPr>
          <a:xfrm>
            <a:off x="4076700" y="4467225"/>
            <a:ext cx="158424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Pneumonia.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4" name="Google Shape;1904;p66"/>
          <p:cNvSpPr/>
          <p:nvPr/>
        </p:nvSpPr>
        <p:spPr>
          <a:xfrm>
            <a:off x="1047750" y="6715125"/>
            <a:ext cx="77533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Illustrative case modeled on the paper’s motivating example.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5" name="Google Shape;1905;p66"/>
          <p:cNvSpPr/>
          <p:nvPr/>
        </p:nvSpPr>
        <p:spPr>
          <a:xfrm>
            <a:off x="1047750" y="9153525"/>
            <a:ext cx="1413513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Toward Guarantees for Clinical Reasoning in Vision Language Models via Formal Verification, Singh et al., 2026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910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p67"/>
          <p:cNvSpPr/>
          <p:nvPr/>
        </p:nvSpPr>
        <p:spPr>
          <a:xfrm>
            <a:off x="1047750" y="457200"/>
            <a:ext cx="92094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2" name="Google Shape;1912;p67"/>
          <p:cNvSpPr/>
          <p:nvPr/>
        </p:nvSpPr>
        <p:spPr>
          <a:xfrm>
            <a:off x="1162050" y="476250"/>
            <a:ext cx="784443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Bridge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3" name="Google Shape;1913;p67"/>
          <p:cNvSpPr/>
          <p:nvPr/>
        </p:nvSpPr>
        <p:spPr>
          <a:xfrm>
            <a:off x="2121098" y="466725"/>
            <a:ext cx="44914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Where else does the same check apply?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4" name="Google Shape;1914;p67"/>
          <p:cNvSpPr/>
          <p:nvPr/>
        </p:nvSpPr>
        <p:spPr>
          <a:xfrm>
            <a:off x="155257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5" name="Google Shape;1915;p67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6" name="Google Shape;1916;p67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7" name="Google Shape;1917;p67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8" name="Google Shape;1918;p67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9" name="Google Shape;1919;p67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clinical reasoning application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20" name="Google Shape;192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1" name="Google Shape;1921;p67"/>
          <p:cNvSpPr/>
          <p:nvPr/>
        </p:nvSpPr>
        <p:spPr>
          <a:xfrm>
            <a:off x="4000500" y="2524125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FINDINGS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2" name="Google Shape;1922;p67"/>
          <p:cNvSpPr/>
          <p:nvPr/>
        </p:nvSpPr>
        <p:spPr>
          <a:xfrm>
            <a:off x="4000500" y="2924175"/>
            <a:ext cx="412051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sng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Right lower lobe opacity </a:t>
            </a: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with </a:t>
            </a:r>
            <a:r>
              <a:rPr b="0" i="0" lang="en-US" sz="2100" u="sng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air bronchograms </a:t>
            </a: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3" name="Google Shape;1923;p67"/>
          <p:cNvSpPr/>
          <p:nvPr/>
        </p:nvSpPr>
        <p:spPr>
          <a:xfrm>
            <a:off x="4000500" y="4048125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IMPRESSION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4" name="Google Shape;1924;p67"/>
          <p:cNvSpPr/>
          <p:nvPr/>
        </p:nvSpPr>
        <p:spPr>
          <a:xfrm>
            <a:off x="4000500" y="4448175"/>
            <a:ext cx="1578769" cy="4191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5" name="Google Shape;1925;p67"/>
          <p:cNvSpPr/>
          <p:nvPr/>
        </p:nvSpPr>
        <p:spPr>
          <a:xfrm>
            <a:off x="4076700" y="4467225"/>
            <a:ext cx="158424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Pneumonia.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6" name="Google Shape;1926;p67"/>
          <p:cNvSpPr/>
          <p:nvPr/>
        </p:nvSpPr>
        <p:spPr>
          <a:xfrm>
            <a:off x="1047750" y="6715125"/>
            <a:ext cx="77533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Illustrative case modeled on the paper’s motivating example.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7" name="Google Shape;1927;p67"/>
          <p:cNvSpPr/>
          <p:nvPr/>
        </p:nvSpPr>
        <p:spPr>
          <a:xfrm>
            <a:off x="8858250" y="2085975"/>
            <a:ext cx="380464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rules abbreviated as 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8" name="Google Shape;1928;p67"/>
          <p:cNvSpPr/>
          <p:nvPr/>
        </p:nvSpPr>
        <p:spPr>
          <a:xfrm>
            <a:off x="8858250" y="2524125"/>
            <a:ext cx="5715000" cy="32194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9" name="Google Shape;1929;p67"/>
          <p:cNvSpPr/>
          <p:nvPr/>
        </p:nvSpPr>
        <p:spPr>
          <a:xfrm>
            <a:off x="9086850" y="273367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E: stated findings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0" name="Google Shape;1930;p67"/>
          <p:cNvSpPr/>
          <p:nvPr/>
        </p:nvSpPr>
        <p:spPr>
          <a:xfrm>
            <a:off x="9086850" y="313372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rll_opacity)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1" name="Google Shape;1931;p67"/>
          <p:cNvSpPr/>
          <p:nvPr/>
        </p:nvSpPr>
        <p:spPr>
          <a:xfrm>
            <a:off x="9086850" y="353377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air_bronchogram)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2" name="Google Shape;1932;p67"/>
          <p:cNvSpPr/>
          <p:nvPr/>
        </p:nvSpPr>
        <p:spPr>
          <a:xfrm>
            <a:off x="9086850" y="393382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R: knowledge-base rules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3" name="Google Shape;1933;p67"/>
          <p:cNvSpPr/>
          <p:nvPr/>
        </p:nvSpPr>
        <p:spPr>
          <a:xfrm>
            <a:off x="9086850" y="433387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4" name="Google Shape;1934;p67"/>
          <p:cNvSpPr/>
          <p:nvPr/>
        </p:nvSpPr>
        <p:spPr>
          <a:xfrm>
            <a:off x="14859000" y="2085975"/>
            <a:ext cx="7520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Result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5" name="Google Shape;1935;p67"/>
          <p:cNvSpPr/>
          <p:nvPr/>
        </p:nvSpPr>
        <p:spPr>
          <a:xfrm>
            <a:off x="14859000" y="2524125"/>
            <a:ext cx="2381250" cy="3238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6" name="Google Shape;1936;p67"/>
          <p:cNvSpPr/>
          <p:nvPr/>
        </p:nvSpPr>
        <p:spPr>
          <a:xfrm>
            <a:off x="15078075" y="4343400"/>
            <a:ext cx="213741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7" name="Google Shape;1937;p67"/>
          <p:cNvSpPr/>
          <p:nvPr/>
        </p:nvSpPr>
        <p:spPr>
          <a:xfrm>
            <a:off x="1047750" y="9153525"/>
            <a:ext cx="14135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Toward Guarantees for Clinical Reasoning in Vision Language Models via Formal Verification, Singh et al., 2026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942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3" name="Google Shape;1943;p68"/>
          <p:cNvSpPr/>
          <p:nvPr/>
        </p:nvSpPr>
        <p:spPr>
          <a:xfrm>
            <a:off x="1047750" y="457200"/>
            <a:ext cx="92094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4" name="Google Shape;1944;p68"/>
          <p:cNvSpPr/>
          <p:nvPr/>
        </p:nvSpPr>
        <p:spPr>
          <a:xfrm>
            <a:off x="1162050" y="476250"/>
            <a:ext cx="784443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Bridge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5" name="Google Shape;1945;p68"/>
          <p:cNvSpPr/>
          <p:nvPr/>
        </p:nvSpPr>
        <p:spPr>
          <a:xfrm>
            <a:off x="2121098" y="466725"/>
            <a:ext cx="44914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Where else does the same check apply?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6" name="Google Shape;1946;p68"/>
          <p:cNvSpPr/>
          <p:nvPr/>
        </p:nvSpPr>
        <p:spPr>
          <a:xfrm>
            <a:off x="155257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7" name="Google Shape;1947;p68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8" name="Google Shape;1948;p68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9" name="Google Shape;1949;p68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0" name="Google Shape;1950;p68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68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clinical reasoning application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52" name="Google Shape;1952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3" name="Google Shape;1953;p68"/>
          <p:cNvSpPr/>
          <p:nvPr/>
        </p:nvSpPr>
        <p:spPr>
          <a:xfrm>
            <a:off x="4000500" y="2524125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FINDINGS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4" name="Google Shape;1954;p68"/>
          <p:cNvSpPr/>
          <p:nvPr/>
        </p:nvSpPr>
        <p:spPr>
          <a:xfrm>
            <a:off x="4000500" y="2924175"/>
            <a:ext cx="4120515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sng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Right lower lobe opacity </a:t>
            </a: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with </a:t>
            </a:r>
            <a:r>
              <a:rPr b="0" i="0" lang="en-US" sz="2100" u="sng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air bronchograms </a:t>
            </a: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5" name="Google Shape;1955;p68"/>
          <p:cNvSpPr/>
          <p:nvPr/>
        </p:nvSpPr>
        <p:spPr>
          <a:xfrm>
            <a:off x="4000500" y="4048125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IMPRESSION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6" name="Google Shape;1956;p68"/>
          <p:cNvSpPr/>
          <p:nvPr/>
        </p:nvSpPr>
        <p:spPr>
          <a:xfrm>
            <a:off x="4000500" y="4448175"/>
            <a:ext cx="1578769" cy="4191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68"/>
          <p:cNvSpPr/>
          <p:nvPr/>
        </p:nvSpPr>
        <p:spPr>
          <a:xfrm>
            <a:off x="4076700" y="4467225"/>
            <a:ext cx="1584246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810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Pneumonia.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8" name="Google Shape;1958;p68"/>
          <p:cNvSpPr/>
          <p:nvPr/>
        </p:nvSpPr>
        <p:spPr>
          <a:xfrm>
            <a:off x="1047750" y="6715125"/>
            <a:ext cx="77533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Illustrative case modeled on the paper’s motivating example.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9" name="Google Shape;1959;p68"/>
          <p:cNvSpPr/>
          <p:nvPr/>
        </p:nvSpPr>
        <p:spPr>
          <a:xfrm>
            <a:off x="8858250" y="2085975"/>
            <a:ext cx="3804642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rules abbreviated as 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0" name="Google Shape;1960;p68"/>
          <p:cNvSpPr/>
          <p:nvPr/>
        </p:nvSpPr>
        <p:spPr>
          <a:xfrm>
            <a:off x="8858250" y="2524125"/>
            <a:ext cx="5715000" cy="32194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1" name="Google Shape;1961;p68"/>
          <p:cNvSpPr/>
          <p:nvPr/>
        </p:nvSpPr>
        <p:spPr>
          <a:xfrm>
            <a:off x="9086850" y="273367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E: stated findings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2" name="Google Shape;1962;p68"/>
          <p:cNvSpPr/>
          <p:nvPr/>
        </p:nvSpPr>
        <p:spPr>
          <a:xfrm>
            <a:off x="9086850" y="313372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rll_opacity)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3" name="Google Shape;1963;p68"/>
          <p:cNvSpPr/>
          <p:nvPr/>
        </p:nvSpPr>
        <p:spPr>
          <a:xfrm>
            <a:off x="9086850" y="353377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air_bronchogram)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4" name="Google Shape;1964;p68"/>
          <p:cNvSpPr/>
          <p:nvPr/>
        </p:nvSpPr>
        <p:spPr>
          <a:xfrm>
            <a:off x="9086850" y="393382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R: knowledge-base rules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5" name="Google Shape;1965;p68"/>
          <p:cNvSpPr/>
          <p:nvPr/>
        </p:nvSpPr>
        <p:spPr>
          <a:xfrm>
            <a:off x="9086850" y="433387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6" name="Google Shape;1966;p68"/>
          <p:cNvSpPr/>
          <p:nvPr/>
        </p:nvSpPr>
        <p:spPr>
          <a:xfrm>
            <a:off x="9086850" y="473392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(check-sat-assuming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7" name="Google Shape;1967;p68"/>
          <p:cNvSpPr/>
          <p:nvPr/>
        </p:nvSpPr>
        <p:spPr>
          <a:xfrm>
            <a:off x="8877300" y="5133975"/>
            <a:ext cx="5676900" cy="4000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8" name="Google Shape;1968;p68"/>
          <p:cNvSpPr/>
          <p:nvPr/>
        </p:nvSpPr>
        <p:spPr>
          <a:xfrm>
            <a:off x="9086850" y="5133975"/>
            <a:ext cx="542810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((not pneumonia)))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9" name="Google Shape;1969;p68"/>
          <p:cNvSpPr/>
          <p:nvPr/>
        </p:nvSpPr>
        <p:spPr>
          <a:xfrm>
            <a:off x="14859000" y="2085975"/>
            <a:ext cx="7520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Result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0" name="Google Shape;1970;p68"/>
          <p:cNvSpPr/>
          <p:nvPr/>
        </p:nvSpPr>
        <p:spPr>
          <a:xfrm>
            <a:off x="14859000" y="2524125"/>
            <a:ext cx="2381250" cy="32385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1" name="Google Shape;1971;p68"/>
          <p:cNvSpPr/>
          <p:nvPr/>
        </p:nvSpPr>
        <p:spPr>
          <a:xfrm>
            <a:off x="15078075" y="4343400"/>
            <a:ext cx="213741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2" name="Google Shape;1972;p68"/>
          <p:cNvSpPr/>
          <p:nvPr/>
        </p:nvSpPr>
        <p:spPr>
          <a:xfrm>
            <a:off x="15078075" y="5143500"/>
            <a:ext cx="213741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3" name="Google Shape;1973;p68"/>
          <p:cNvSpPr/>
          <p:nvPr/>
        </p:nvSpPr>
        <p:spPr>
          <a:xfrm>
            <a:off x="14859000" y="6048375"/>
            <a:ext cx="26193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pneumonia follows ✓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4" name="Google Shape;1974;p68"/>
          <p:cNvSpPr/>
          <p:nvPr/>
        </p:nvSpPr>
        <p:spPr>
          <a:xfrm>
            <a:off x="8858250" y="7286625"/>
            <a:ext cx="863346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769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check concerns findings to impression. It does not inspect the image.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5" name="Google Shape;1975;p68"/>
          <p:cNvSpPr/>
          <p:nvPr/>
        </p:nvSpPr>
        <p:spPr>
          <a:xfrm>
            <a:off x="1047750" y="9153525"/>
            <a:ext cx="14135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Toward Guarantees for Clinical Reasoning in Vision Language Models via Formal Verification, Singh et al., 2026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69"/>
          <p:cNvSpPr/>
          <p:nvPr/>
        </p:nvSpPr>
        <p:spPr>
          <a:xfrm>
            <a:off x="1047750" y="457200"/>
            <a:ext cx="92094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69"/>
          <p:cNvSpPr/>
          <p:nvPr/>
        </p:nvSpPr>
        <p:spPr>
          <a:xfrm>
            <a:off x="1162050" y="476250"/>
            <a:ext cx="784443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Bridge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3" name="Google Shape;1983;p69"/>
          <p:cNvSpPr/>
          <p:nvPr/>
        </p:nvSpPr>
        <p:spPr>
          <a:xfrm>
            <a:off x="2121098" y="466725"/>
            <a:ext cx="44914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Where else does the same check apply?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4" name="Google Shape;1984;p69"/>
          <p:cNvSpPr/>
          <p:nvPr/>
        </p:nvSpPr>
        <p:spPr>
          <a:xfrm>
            <a:off x="155257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69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6" name="Google Shape;1986;p69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7" name="Google Shape;1987;p69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8" name="Google Shape;1988;p69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9" name="Google Shape;1989;p69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and domain-specific proof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90" name="Google Shape;1990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1" name="Google Shape;1991;p69"/>
          <p:cNvSpPr/>
          <p:nvPr/>
        </p:nvSpPr>
        <p:spPr>
          <a:xfrm>
            <a:off x="1047750" y="2085975"/>
            <a:ext cx="185893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Informal 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2" name="Google Shape;1992;p69"/>
          <p:cNvSpPr/>
          <p:nvPr/>
        </p:nvSpPr>
        <p:spPr>
          <a:xfrm>
            <a:off x="1047750" y="3190875"/>
            <a:ext cx="3524250" cy="1238250"/>
          </a:xfrm>
          <a:prstGeom prst="roundRect">
            <a:avLst>
              <a:gd fmla="val 13846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69"/>
          <p:cNvSpPr/>
          <p:nvPr/>
        </p:nvSpPr>
        <p:spPr>
          <a:xfrm>
            <a:off x="1257300" y="3362325"/>
            <a:ext cx="3210878" cy="933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stochastic-process statement in a textbook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4" name="Google Shape;1994;p69"/>
          <p:cNvSpPr/>
          <p:nvPr/>
        </p:nvSpPr>
        <p:spPr>
          <a:xfrm>
            <a:off x="5619750" y="2085975"/>
            <a:ext cx="217129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4 · schematic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5" name="Google Shape;1995;p69"/>
          <p:cNvSpPr/>
          <p:nvPr/>
        </p:nvSpPr>
        <p:spPr>
          <a:xfrm>
            <a:off x="5619750" y="2524125"/>
            <a:ext cx="7143750" cy="2609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6" name="Google Shape;1996;p69"/>
          <p:cNvSpPr/>
          <p:nvPr/>
        </p:nvSpPr>
        <p:spPr>
          <a:xfrm>
            <a:off x="5886450" y="27336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theorem target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7" name="Google Shape;1997;p69"/>
          <p:cNvSpPr/>
          <p:nvPr/>
        </p:nvSpPr>
        <p:spPr>
          <a:xfrm>
            <a:off x="5638800" y="3171825"/>
            <a:ext cx="7105650" cy="4381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8" name="Google Shape;1998;p69"/>
          <p:cNvSpPr/>
          <p:nvPr/>
        </p:nvSpPr>
        <p:spPr>
          <a:xfrm>
            <a:off x="5886450" y="317182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(h₁ : hypothesis₁)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9" name="Google Shape;1999;p69"/>
          <p:cNvSpPr/>
          <p:nvPr/>
        </p:nvSpPr>
        <p:spPr>
          <a:xfrm>
            <a:off x="5638800" y="3609975"/>
            <a:ext cx="7105650" cy="4381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0" name="Google Shape;2000;p69"/>
          <p:cNvSpPr/>
          <p:nvPr/>
        </p:nvSpPr>
        <p:spPr>
          <a:xfrm>
            <a:off x="5886450" y="36099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(h₂ : hypothesis₂) :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1" name="Google Shape;2001;p69"/>
          <p:cNvSpPr/>
          <p:nvPr/>
        </p:nvSpPr>
        <p:spPr>
          <a:xfrm>
            <a:off x="5886450" y="404812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statement := by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2" name="Google Shape;2002;p69"/>
          <p:cNvSpPr/>
          <p:nvPr/>
        </p:nvSpPr>
        <p:spPr>
          <a:xfrm>
            <a:off x="5638800" y="4486275"/>
            <a:ext cx="7105650" cy="4381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3" name="Google Shape;2003;p69"/>
          <p:cNvSpPr/>
          <p:nvPr/>
        </p:nvSpPr>
        <p:spPr>
          <a:xfrm>
            <a:off x="5886450" y="44862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generated proof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4" name="Google Shape;2004;p69"/>
          <p:cNvSpPr/>
          <p:nvPr/>
        </p:nvSpPr>
        <p:spPr>
          <a:xfrm>
            <a:off x="13525500" y="4848225"/>
            <a:ext cx="285750" cy="2286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5" name="Google Shape;2005;p69"/>
          <p:cNvSpPr/>
          <p:nvPr/>
        </p:nvSpPr>
        <p:spPr>
          <a:xfrm>
            <a:off x="13906500" y="4813936"/>
            <a:ext cx="1262635" cy="335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hypotheses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6" name="Google Shape;2006;p69"/>
          <p:cNvSpPr/>
          <p:nvPr/>
        </p:nvSpPr>
        <p:spPr>
          <a:xfrm>
            <a:off x="13525500" y="5248275"/>
            <a:ext cx="285750" cy="2286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7" name="Google Shape;2007;p69"/>
          <p:cNvSpPr/>
          <p:nvPr/>
        </p:nvSpPr>
        <p:spPr>
          <a:xfrm>
            <a:off x="13906500" y="5213986"/>
            <a:ext cx="1118844" cy="335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generated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8" name="Google Shape;2008;p69"/>
          <p:cNvSpPr/>
          <p:nvPr/>
        </p:nvSpPr>
        <p:spPr>
          <a:xfrm>
            <a:off x="1047750" y="7667625"/>
            <a:ext cx="19773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IBM Plex Sans"/>
              <a:buNone/>
            </a:pPr>
            <a:r>
              <a:rPr b="1" i="0" lang="en-US" sz="25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9" name="Google Shape;2009;p69"/>
          <p:cNvSpPr/>
          <p:nvPr/>
        </p:nvSpPr>
        <p:spPr>
          <a:xfrm>
            <a:off x="3416796" y="7705725"/>
            <a:ext cx="9550896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450 stochastic-process targets, each paired with its informal source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0" name="Google Shape;2010;p69"/>
          <p:cNvSpPr/>
          <p:nvPr/>
        </p:nvSpPr>
        <p:spPr>
          <a:xfrm>
            <a:off x="1047750" y="8524875"/>
            <a:ext cx="1033016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kernel-checked proof establishes the statement under its hypotheses.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1" name="Google Shape;2011;p69"/>
          <p:cNvSpPr/>
          <p:nvPr/>
        </p:nvSpPr>
        <p:spPr>
          <a:xfrm>
            <a:off x="1047750" y="9153525"/>
            <a:ext cx="124714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StochBench: A Domain-Specific Benchmark for Stochastic Processes in Lean,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Davidovich et.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016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p70"/>
          <p:cNvSpPr/>
          <p:nvPr/>
        </p:nvSpPr>
        <p:spPr>
          <a:xfrm>
            <a:off x="1047750" y="457200"/>
            <a:ext cx="92094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70"/>
          <p:cNvSpPr/>
          <p:nvPr/>
        </p:nvSpPr>
        <p:spPr>
          <a:xfrm>
            <a:off x="1162050" y="476250"/>
            <a:ext cx="784443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Bridge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9" name="Google Shape;2019;p70"/>
          <p:cNvSpPr/>
          <p:nvPr/>
        </p:nvSpPr>
        <p:spPr>
          <a:xfrm>
            <a:off x="2121098" y="466725"/>
            <a:ext cx="44914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Where else does the same check apply?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0" name="Google Shape;2020;p70"/>
          <p:cNvSpPr/>
          <p:nvPr/>
        </p:nvSpPr>
        <p:spPr>
          <a:xfrm>
            <a:off x="155257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1" name="Google Shape;2021;p70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70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70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4" name="Google Shape;2024;p70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70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and domain-specific proof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26" name="Google Shape;2026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p70"/>
          <p:cNvSpPr/>
          <p:nvPr/>
        </p:nvSpPr>
        <p:spPr>
          <a:xfrm>
            <a:off x="1047750" y="2085975"/>
            <a:ext cx="185893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Informal 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8" name="Google Shape;2028;p70"/>
          <p:cNvSpPr/>
          <p:nvPr/>
        </p:nvSpPr>
        <p:spPr>
          <a:xfrm>
            <a:off x="1047750" y="3190875"/>
            <a:ext cx="3524250" cy="1238250"/>
          </a:xfrm>
          <a:prstGeom prst="roundRect">
            <a:avLst>
              <a:gd fmla="val 13846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70"/>
          <p:cNvSpPr/>
          <p:nvPr/>
        </p:nvSpPr>
        <p:spPr>
          <a:xfrm>
            <a:off x="1257300" y="3362325"/>
            <a:ext cx="3210878" cy="933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stochastic-process statement in a textbook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0" name="Google Shape;2030;p70"/>
          <p:cNvSpPr/>
          <p:nvPr/>
        </p:nvSpPr>
        <p:spPr>
          <a:xfrm>
            <a:off x="5619750" y="2085975"/>
            <a:ext cx="217129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4 · schematic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1" name="Google Shape;2031;p70"/>
          <p:cNvSpPr/>
          <p:nvPr/>
        </p:nvSpPr>
        <p:spPr>
          <a:xfrm>
            <a:off x="5619750" y="2524125"/>
            <a:ext cx="7143750" cy="2609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2" name="Google Shape;2032;p70"/>
          <p:cNvSpPr/>
          <p:nvPr/>
        </p:nvSpPr>
        <p:spPr>
          <a:xfrm>
            <a:off x="5886450" y="27336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theorem target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3" name="Google Shape;2033;p70"/>
          <p:cNvSpPr/>
          <p:nvPr/>
        </p:nvSpPr>
        <p:spPr>
          <a:xfrm>
            <a:off x="5638800" y="3171825"/>
            <a:ext cx="7105650" cy="4381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4" name="Google Shape;2034;p70"/>
          <p:cNvSpPr/>
          <p:nvPr/>
        </p:nvSpPr>
        <p:spPr>
          <a:xfrm>
            <a:off x="5886450" y="317182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(h₁ : hypothesis₁)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5" name="Google Shape;2035;p70"/>
          <p:cNvSpPr/>
          <p:nvPr/>
        </p:nvSpPr>
        <p:spPr>
          <a:xfrm>
            <a:off x="5638800" y="3609975"/>
            <a:ext cx="7105650" cy="4381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6" name="Google Shape;2036;p70"/>
          <p:cNvSpPr/>
          <p:nvPr/>
        </p:nvSpPr>
        <p:spPr>
          <a:xfrm>
            <a:off x="5886450" y="36099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(h₂ : hypothesis₂) :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7" name="Google Shape;2037;p70"/>
          <p:cNvSpPr/>
          <p:nvPr/>
        </p:nvSpPr>
        <p:spPr>
          <a:xfrm>
            <a:off x="5886450" y="404812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statement := by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8" name="Google Shape;2038;p70"/>
          <p:cNvSpPr/>
          <p:nvPr/>
        </p:nvSpPr>
        <p:spPr>
          <a:xfrm>
            <a:off x="5638800" y="4486275"/>
            <a:ext cx="7105650" cy="4381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9" name="Google Shape;2039;p70"/>
          <p:cNvSpPr/>
          <p:nvPr/>
        </p:nvSpPr>
        <p:spPr>
          <a:xfrm>
            <a:off x="5886450" y="44862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generated proof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0" name="Google Shape;2040;p70"/>
          <p:cNvSpPr/>
          <p:nvPr/>
        </p:nvSpPr>
        <p:spPr>
          <a:xfrm>
            <a:off x="13525500" y="4848225"/>
            <a:ext cx="285750" cy="2286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1" name="Google Shape;2041;p70"/>
          <p:cNvSpPr/>
          <p:nvPr/>
        </p:nvSpPr>
        <p:spPr>
          <a:xfrm>
            <a:off x="13906500" y="4813936"/>
            <a:ext cx="1262635" cy="335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hypotheses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2" name="Google Shape;2042;p70"/>
          <p:cNvSpPr/>
          <p:nvPr/>
        </p:nvSpPr>
        <p:spPr>
          <a:xfrm>
            <a:off x="13525500" y="5248275"/>
            <a:ext cx="285750" cy="2286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3" name="Google Shape;2043;p70"/>
          <p:cNvSpPr/>
          <p:nvPr/>
        </p:nvSpPr>
        <p:spPr>
          <a:xfrm>
            <a:off x="13906500" y="5213986"/>
            <a:ext cx="1118844" cy="335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generated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4" name="Google Shape;2044;p70"/>
          <p:cNvSpPr/>
          <p:nvPr/>
        </p:nvSpPr>
        <p:spPr>
          <a:xfrm>
            <a:off x="13525500" y="3381375"/>
            <a:ext cx="1524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5" name="Google Shape;2045;p70"/>
          <p:cNvSpPr/>
          <p:nvPr/>
        </p:nvSpPr>
        <p:spPr>
          <a:xfrm>
            <a:off x="13506450" y="3400425"/>
            <a:ext cx="15621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kernel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6" name="Google Shape;2046;p70"/>
          <p:cNvSpPr/>
          <p:nvPr/>
        </p:nvSpPr>
        <p:spPr>
          <a:xfrm>
            <a:off x="15621000" y="3000375"/>
            <a:ext cx="16954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accepted, no sorry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7" name="Google Shape;2047;p70"/>
          <p:cNvSpPr/>
          <p:nvPr/>
        </p:nvSpPr>
        <p:spPr>
          <a:xfrm>
            <a:off x="1047750" y="7667625"/>
            <a:ext cx="19773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IBM Plex Sans"/>
              <a:buNone/>
            </a:pPr>
            <a:r>
              <a:rPr b="1" i="0" lang="en-US" sz="25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8" name="Google Shape;2048;p70"/>
          <p:cNvSpPr/>
          <p:nvPr/>
        </p:nvSpPr>
        <p:spPr>
          <a:xfrm>
            <a:off x="3416796" y="7705725"/>
            <a:ext cx="9550896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450 stochastic-process targets, each paired with its informal source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9" name="Google Shape;2049;p70"/>
          <p:cNvSpPr/>
          <p:nvPr/>
        </p:nvSpPr>
        <p:spPr>
          <a:xfrm>
            <a:off x="1047750" y="8524875"/>
            <a:ext cx="1033016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kernel-checked proof establishes the statement under its hypotheses.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0" name="Google Shape;2050;p70"/>
          <p:cNvSpPr/>
          <p:nvPr/>
        </p:nvSpPr>
        <p:spPr>
          <a:xfrm>
            <a:off x="1047750" y="9153525"/>
            <a:ext cx="124714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StochBench: A Domain-Specific Benchmark for Stochastic Processes in Lean, Singh et al. · results in backup B7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p71"/>
          <p:cNvSpPr/>
          <p:nvPr/>
        </p:nvSpPr>
        <p:spPr>
          <a:xfrm>
            <a:off x="1047750" y="457200"/>
            <a:ext cx="92094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7" name="Google Shape;2057;p71"/>
          <p:cNvSpPr/>
          <p:nvPr/>
        </p:nvSpPr>
        <p:spPr>
          <a:xfrm>
            <a:off x="1162050" y="476250"/>
            <a:ext cx="784443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Bridge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8" name="Google Shape;2058;p71"/>
          <p:cNvSpPr/>
          <p:nvPr/>
        </p:nvSpPr>
        <p:spPr>
          <a:xfrm>
            <a:off x="2121098" y="466725"/>
            <a:ext cx="449141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Where else does the same check apply?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9" name="Google Shape;2059;p71"/>
          <p:cNvSpPr/>
          <p:nvPr/>
        </p:nvSpPr>
        <p:spPr>
          <a:xfrm>
            <a:off x="155257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0" name="Google Shape;2060;p71"/>
          <p:cNvSpPr/>
          <p:nvPr/>
        </p:nvSpPr>
        <p:spPr>
          <a:xfrm>
            <a:off x="158877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1" name="Google Shape;2061;p71"/>
          <p:cNvSpPr/>
          <p:nvPr/>
        </p:nvSpPr>
        <p:spPr>
          <a:xfrm>
            <a:off x="162496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2" name="Google Shape;2062;p71"/>
          <p:cNvSpPr/>
          <p:nvPr/>
        </p:nvSpPr>
        <p:spPr>
          <a:xfrm>
            <a:off x="1661160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3" name="Google Shape;2063;p71"/>
          <p:cNvSpPr/>
          <p:nvPr/>
        </p:nvSpPr>
        <p:spPr>
          <a:xfrm>
            <a:off x="16973550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4" name="Google Shape;2064;p71"/>
          <p:cNvSpPr/>
          <p:nvPr/>
        </p:nvSpPr>
        <p:spPr>
          <a:xfrm>
            <a:off x="1047750" y="9525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and domain-specific proof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65" name="Google Shape;2065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6" name="Google Shape;2066;p71"/>
          <p:cNvSpPr/>
          <p:nvPr/>
        </p:nvSpPr>
        <p:spPr>
          <a:xfrm>
            <a:off x="1047750" y="2085975"/>
            <a:ext cx="185893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Informal source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7" name="Google Shape;2067;p71"/>
          <p:cNvSpPr/>
          <p:nvPr/>
        </p:nvSpPr>
        <p:spPr>
          <a:xfrm>
            <a:off x="1047750" y="3190875"/>
            <a:ext cx="3524250" cy="1238250"/>
          </a:xfrm>
          <a:prstGeom prst="roundRect">
            <a:avLst>
              <a:gd fmla="val 13846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8" name="Google Shape;2068;p71"/>
          <p:cNvSpPr/>
          <p:nvPr/>
        </p:nvSpPr>
        <p:spPr>
          <a:xfrm>
            <a:off x="1257300" y="3362325"/>
            <a:ext cx="3210878" cy="933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stochastic-process statement in a textbook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9" name="Google Shape;2069;p71"/>
          <p:cNvSpPr/>
          <p:nvPr/>
        </p:nvSpPr>
        <p:spPr>
          <a:xfrm>
            <a:off x="5619750" y="2085975"/>
            <a:ext cx="217129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4 · schematic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0" name="Google Shape;2070;p71"/>
          <p:cNvSpPr/>
          <p:nvPr/>
        </p:nvSpPr>
        <p:spPr>
          <a:xfrm>
            <a:off x="5619750" y="2524125"/>
            <a:ext cx="7143750" cy="2609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1" name="Google Shape;2071;p71"/>
          <p:cNvSpPr/>
          <p:nvPr/>
        </p:nvSpPr>
        <p:spPr>
          <a:xfrm>
            <a:off x="5886450" y="27336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theorem target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2" name="Google Shape;2072;p71"/>
          <p:cNvSpPr/>
          <p:nvPr/>
        </p:nvSpPr>
        <p:spPr>
          <a:xfrm>
            <a:off x="5638800" y="3171825"/>
            <a:ext cx="7105650" cy="4381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3" name="Google Shape;2073;p71"/>
          <p:cNvSpPr/>
          <p:nvPr/>
        </p:nvSpPr>
        <p:spPr>
          <a:xfrm>
            <a:off x="5886450" y="317182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(h₁ : hypothesis₁)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4" name="Google Shape;2074;p71"/>
          <p:cNvSpPr/>
          <p:nvPr/>
        </p:nvSpPr>
        <p:spPr>
          <a:xfrm>
            <a:off x="5638800" y="3609975"/>
            <a:ext cx="7105650" cy="4381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5" name="Google Shape;2075;p71"/>
          <p:cNvSpPr/>
          <p:nvPr/>
        </p:nvSpPr>
        <p:spPr>
          <a:xfrm>
            <a:off x="5886450" y="36099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(h₂ : hypothesis₂) :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6" name="Google Shape;2076;p71"/>
          <p:cNvSpPr/>
          <p:nvPr/>
        </p:nvSpPr>
        <p:spPr>
          <a:xfrm>
            <a:off x="5886450" y="404812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statement := by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71"/>
          <p:cNvSpPr/>
          <p:nvPr/>
        </p:nvSpPr>
        <p:spPr>
          <a:xfrm>
            <a:off x="5638800" y="4486275"/>
            <a:ext cx="7105650" cy="43815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8" name="Google Shape;2078;p71"/>
          <p:cNvSpPr/>
          <p:nvPr/>
        </p:nvSpPr>
        <p:spPr>
          <a:xfrm>
            <a:off x="5886450" y="4486275"/>
            <a:ext cx="682352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949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generated proof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9" name="Google Shape;2079;p71"/>
          <p:cNvSpPr/>
          <p:nvPr/>
        </p:nvSpPr>
        <p:spPr>
          <a:xfrm>
            <a:off x="13525500" y="4848225"/>
            <a:ext cx="285750" cy="2286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71"/>
          <p:cNvSpPr/>
          <p:nvPr/>
        </p:nvSpPr>
        <p:spPr>
          <a:xfrm>
            <a:off x="13906500" y="4813936"/>
            <a:ext cx="1262635" cy="335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hypotheses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1" name="Google Shape;2081;p71"/>
          <p:cNvSpPr/>
          <p:nvPr/>
        </p:nvSpPr>
        <p:spPr>
          <a:xfrm>
            <a:off x="13525500" y="5248275"/>
            <a:ext cx="285750" cy="2286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71"/>
          <p:cNvSpPr/>
          <p:nvPr/>
        </p:nvSpPr>
        <p:spPr>
          <a:xfrm>
            <a:off x="13906500" y="5213986"/>
            <a:ext cx="1118844" cy="335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generated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3" name="Google Shape;2083;p71"/>
          <p:cNvSpPr/>
          <p:nvPr/>
        </p:nvSpPr>
        <p:spPr>
          <a:xfrm>
            <a:off x="13525500" y="3381375"/>
            <a:ext cx="1524000" cy="9525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71"/>
          <p:cNvSpPr/>
          <p:nvPr/>
        </p:nvSpPr>
        <p:spPr>
          <a:xfrm>
            <a:off x="13506450" y="3400425"/>
            <a:ext cx="15621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kernel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5" name="Google Shape;2085;p71"/>
          <p:cNvSpPr/>
          <p:nvPr/>
        </p:nvSpPr>
        <p:spPr>
          <a:xfrm>
            <a:off x="15621000" y="3000375"/>
            <a:ext cx="16954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accepted, no sorry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p71"/>
          <p:cNvSpPr/>
          <p:nvPr/>
        </p:nvSpPr>
        <p:spPr>
          <a:xfrm>
            <a:off x="5619750" y="6429375"/>
            <a:ext cx="7358063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Does the theorem state the intended mathematics? A separate review.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7" name="Google Shape;2087;p71"/>
          <p:cNvSpPr/>
          <p:nvPr/>
        </p:nvSpPr>
        <p:spPr>
          <a:xfrm>
            <a:off x="1047750" y="7667625"/>
            <a:ext cx="19773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550"/>
              <a:buFont typeface="IBM Plex Sans"/>
              <a:buNone/>
            </a:pPr>
            <a:r>
              <a:rPr b="1" i="0" lang="en-US" sz="25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8" name="Google Shape;2088;p71"/>
          <p:cNvSpPr/>
          <p:nvPr/>
        </p:nvSpPr>
        <p:spPr>
          <a:xfrm>
            <a:off x="3416796" y="7705725"/>
            <a:ext cx="9550896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450 stochastic-process targets, each paired with its informal source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9" name="Google Shape;2089;p71"/>
          <p:cNvSpPr/>
          <p:nvPr/>
        </p:nvSpPr>
        <p:spPr>
          <a:xfrm>
            <a:off x="1047750" y="8524875"/>
            <a:ext cx="1033016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kernel-checked proof establishes the statement under its hypotheses.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0" name="Google Shape;2090;p71"/>
          <p:cNvSpPr/>
          <p:nvPr/>
        </p:nvSpPr>
        <p:spPr>
          <a:xfrm>
            <a:off x="1047750" y="9153525"/>
            <a:ext cx="12471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StochBench: A Domain-Specific Benchmark for Stochastic Processes in Lean,</a:t>
            </a:r>
            <a:r>
              <a:rPr lang="en-US" sz="1800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 Davidovich et. al. ,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7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7" name="Google Shape;2097;p7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8" name="Google Shape;2098;p72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9" name="Google Shape;2099;p72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0" name="Google Shape;2100;p72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1" name="Google Shape;2101;p72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2" name="Google Shape;2102;p72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3" name="Google Shape;2103;p72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4" name="Google Shape;2104;p72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5" name="Google Shape;2105;p72"/>
          <p:cNvSpPr/>
          <p:nvPr/>
        </p:nvSpPr>
        <p:spPr>
          <a:xfrm>
            <a:off x="1047750" y="952500"/>
            <a:ext cx="1079444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work: checking agent actions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6" name="Google Shape;2106;p72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7" name="Google Shape;2107;p72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08" name="Google Shape;2108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9" name="Google Shape;2109;p72"/>
          <p:cNvSpPr/>
          <p:nvPr/>
        </p:nvSpPr>
        <p:spPr>
          <a:xfrm>
            <a:off x="1047750" y="2085975"/>
            <a:ext cx="5633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Task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0" name="Google Shape;2110;p72"/>
          <p:cNvSpPr/>
          <p:nvPr/>
        </p:nvSpPr>
        <p:spPr>
          <a:xfrm>
            <a:off x="1047750" y="2524125"/>
            <a:ext cx="4000500" cy="1333500"/>
          </a:xfrm>
          <a:prstGeom prst="roundRect">
            <a:avLst>
              <a:gd fmla="val 12857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1" name="Google Shape;2111;p72"/>
          <p:cNvSpPr/>
          <p:nvPr/>
        </p:nvSpPr>
        <p:spPr>
          <a:xfrm>
            <a:off x="1257300" y="2676525"/>
            <a:ext cx="3701415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the report summary and send the attachment to the partner.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2" name="Google Shape;2112;p72"/>
          <p:cNvSpPr/>
          <p:nvPr/>
        </p:nvSpPr>
        <p:spPr>
          <a:xfrm>
            <a:off x="1047750" y="4333875"/>
            <a:ext cx="4000500" cy="14287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3" name="Google Shape;2113;p72"/>
          <p:cNvSpPr/>
          <p:nvPr/>
        </p:nvSpPr>
        <p:spPr>
          <a:xfrm>
            <a:off x="1257300" y="4700588"/>
            <a:ext cx="393954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4" name="Google Shape;2114;p72"/>
          <p:cNvSpPr/>
          <p:nvPr/>
        </p:nvSpPr>
        <p:spPr>
          <a:xfrm>
            <a:off x="1257300" y="5072063"/>
            <a:ext cx="393954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proposes calls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119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p7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1" name="Google Shape;2121;p7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2" name="Google Shape;2122;p73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3" name="Google Shape;2123;p73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4" name="Google Shape;2124;p73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5" name="Google Shape;2125;p73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6" name="Google Shape;2126;p73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7" name="Google Shape;2127;p73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8" name="Google Shape;2128;p73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9" name="Google Shape;2129;p73"/>
          <p:cNvSpPr/>
          <p:nvPr/>
        </p:nvSpPr>
        <p:spPr>
          <a:xfrm>
            <a:off x="1047750" y="952500"/>
            <a:ext cx="1079444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work: checking agent actions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0" name="Google Shape;2130;p73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1" name="Google Shape;2131;p73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32" name="Google Shape;213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3" name="Google Shape;2133;p73"/>
          <p:cNvSpPr/>
          <p:nvPr/>
        </p:nvSpPr>
        <p:spPr>
          <a:xfrm>
            <a:off x="1047750" y="2085975"/>
            <a:ext cx="5633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Task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4" name="Google Shape;2134;p73"/>
          <p:cNvSpPr/>
          <p:nvPr/>
        </p:nvSpPr>
        <p:spPr>
          <a:xfrm>
            <a:off x="1047750" y="2524125"/>
            <a:ext cx="4000500" cy="1333500"/>
          </a:xfrm>
          <a:prstGeom prst="roundRect">
            <a:avLst>
              <a:gd fmla="val 12857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5" name="Google Shape;2135;p73"/>
          <p:cNvSpPr/>
          <p:nvPr/>
        </p:nvSpPr>
        <p:spPr>
          <a:xfrm>
            <a:off x="1257300" y="2676525"/>
            <a:ext cx="3701415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the report summary and send the attachment to the partner.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6" name="Google Shape;2136;p73"/>
          <p:cNvSpPr/>
          <p:nvPr/>
        </p:nvSpPr>
        <p:spPr>
          <a:xfrm>
            <a:off x="1047750" y="4333875"/>
            <a:ext cx="4000500" cy="14287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7" name="Google Shape;2137;p73"/>
          <p:cNvSpPr/>
          <p:nvPr/>
        </p:nvSpPr>
        <p:spPr>
          <a:xfrm>
            <a:off x="1257300" y="4700588"/>
            <a:ext cx="393954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8" name="Google Shape;2138;p73"/>
          <p:cNvSpPr/>
          <p:nvPr/>
        </p:nvSpPr>
        <p:spPr>
          <a:xfrm>
            <a:off x="1257300" y="5072063"/>
            <a:ext cx="393954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proposes calls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9" name="Google Shape;2139;p73"/>
          <p:cNvSpPr/>
          <p:nvPr/>
        </p:nvSpPr>
        <p:spPr>
          <a:xfrm>
            <a:off x="5810250" y="3762375"/>
            <a:ext cx="45720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0" name="Google Shape;2140;p73"/>
          <p:cNvSpPr/>
          <p:nvPr/>
        </p:nvSpPr>
        <p:spPr>
          <a:xfrm>
            <a:off x="6000750" y="389572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read_summary(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1" name="Google Shape;2141;p73"/>
          <p:cNvSpPr/>
          <p:nvPr/>
        </p:nvSpPr>
        <p:spPr>
          <a:xfrm>
            <a:off x="6000750" y="423862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doc: S-12)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2" name="Google Shape;2142;p73"/>
          <p:cNvSpPr/>
          <p:nvPr/>
        </p:nvSpPr>
        <p:spPr>
          <a:xfrm>
            <a:off x="5810250" y="5572125"/>
            <a:ext cx="45720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3" name="Google Shape;2143;p73"/>
          <p:cNvSpPr/>
          <p:nvPr/>
        </p:nvSpPr>
        <p:spPr>
          <a:xfrm>
            <a:off x="6000750" y="570547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send_attachment(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4" name="Google Shape;2144;p73"/>
          <p:cNvSpPr/>
          <p:nvPr/>
        </p:nvSpPr>
        <p:spPr>
          <a:xfrm>
            <a:off x="6000750" y="604837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file: A-7, to: R-3)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149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7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1" name="Google Shape;2151;p7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2" name="Google Shape;2152;p74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3" name="Google Shape;2153;p74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4" name="Google Shape;2154;p74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5" name="Google Shape;2155;p74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6" name="Google Shape;2156;p74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7" name="Google Shape;2157;p74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8" name="Google Shape;2158;p74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9" name="Google Shape;2159;p74"/>
          <p:cNvSpPr/>
          <p:nvPr/>
        </p:nvSpPr>
        <p:spPr>
          <a:xfrm>
            <a:off x="1047750" y="952500"/>
            <a:ext cx="1079444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work: checking agent actions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0" name="Google Shape;2160;p74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74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62" name="Google Shape;2162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3" name="Google Shape;2163;p74"/>
          <p:cNvSpPr/>
          <p:nvPr/>
        </p:nvSpPr>
        <p:spPr>
          <a:xfrm>
            <a:off x="1047750" y="2085975"/>
            <a:ext cx="56331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Task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4" name="Google Shape;2164;p74"/>
          <p:cNvSpPr/>
          <p:nvPr/>
        </p:nvSpPr>
        <p:spPr>
          <a:xfrm>
            <a:off x="1047750" y="2524125"/>
            <a:ext cx="4000500" cy="1333500"/>
          </a:xfrm>
          <a:prstGeom prst="roundRect">
            <a:avLst>
              <a:gd fmla="val 12857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5" name="Google Shape;2165;p74"/>
          <p:cNvSpPr/>
          <p:nvPr/>
        </p:nvSpPr>
        <p:spPr>
          <a:xfrm>
            <a:off x="1257300" y="2676525"/>
            <a:ext cx="3701415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the report summary and send the attachment to the partner.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6" name="Google Shape;2166;p74"/>
          <p:cNvSpPr/>
          <p:nvPr/>
        </p:nvSpPr>
        <p:spPr>
          <a:xfrm>
            <a:off x="1047750" y="4333875"/>
            <a:ext cx="4000500" cy="14287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7" name="Google Shape;2167;p74"/>
          <p:cNvSpPr/>
          <p:nvPr/>
        </p:nvSpPr>
        <p:spPr>
          <a:xfrm>
            <a:off x="1257300" y="4700588"/>
            <a:ext cx="393954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8" name="Google Shape;2168;p74"/>
          <p:cNvSpPr/>
          <p:nvPr/>
        </p:nvSpPr>
        <p:spPr>
          <a:xfrm>
            <a:off x="1257300" y="5072063"/>
            <a:ext cx="393954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proposes calls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9" name="Google Shape;2169;p74"/>
          <p:cNvSpPr/>
          <p:nvPr/>
        </p:nvSpPr>
        <p:spPr>
          <a:xfrm>
            <a:off x="5810250" y="3762375"/>
            <a:ext cx="45720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0" name="Google Shape;2170;p74"/>
          <p:cNvSpPr/>
          <p:nvPr/>
        </p:nvSpPr>
        <p:spPr>
          <a:xfrm>
            <a:off x="6000750" y="389572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read_summary(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1" name="Google Shape;2171;p74"/>
          <p:cNvSpPr/>
          <p:nvPr/>
        </p:nvSpPr>
        <p:spPr>
          <a:xfrm>
            <a:off x="6000750" y="423862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doc: S-12)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2" name="Google Shape;2172;p74"/>
          <p:cNvSpPr/>
          <p:nvPr/>
        </p:nvSpPr>
        <p:spPr>
          <a:xfrm>
            <a:off x="5810250" y="5572125"/>
            <a:ext cx="4572000" cy="9525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3" name="Google Shape;2173;p74"/>
          <p:cNvSpPr/>
          <p:nvPr/>
        </p:nvSpPr>
        <p:spPr>
          <a:xfrm>
            <a:off x="6000750" y="570547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send_attachment(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4" name="Google Shape;2174;p74"/>
          <p:cNvSpPr/>
          <p:nvPr/>
        </p:nvSpPr>
        <p:spPr>
          <a:xfrm>
            <a:off x="6000750" y="6048375"/>
            <a:ext cx="4610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file: A-7, to: R-3)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5" name="Google Shape;2175;p74"/>
          <p:cNvSpPr/>
          <p:nvPr/>
        </p:nvSpPr>
        <p:spPr>
          <a:xfrm>
            <a:off x="10096500" y="8048625"/>
            <a:ext cx="2095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 gate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6" name="Google Shape;2176;p74"/>
          <p:cNvSpPr/>
          <p:nvPr/>
        </p:nvSpPr>
        <p:spPr>
          <a:xfrm>
            <a:off x="12096750" y="4619625"/>
            <a:ext cx="4762500" cy="11430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74"/>
          <p:cNvSpPr/>
          <p:nvPr/>
        </p:nvSpPr>
        <p:spPr>
          <a:xfrm>
            <a:off x="12353925" y="4843463"/>
            <a:ext cx="467296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executor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8" name="Google Shape;2178;p74"/>
          <p:cNvSpPr/>
          <p:nvPr/>
        </p:nvSpPr>
        <p:spPr>
          <a:xfrm>
            <a:off x="12353925" y="5214938"/>
            <a:ext cx="467296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documents · email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9" name="Google Shape;2179;p74"/>
          <p:cNvSpPr/>
          <p:nvPr/>
        </p:nvSpPr>
        <p:spPr>
          <a:xfrm>
            <a:off x="11811000" y="2619375"/>
            <a:ext cx="58674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side effects happen only here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0" name="Google Shape;2180;p74"/>
          <p:cNvSpPr/>
          <p:nvPr/>
        </p:nvSpPr>
        <p:spPr>
          <a:xfrm>
            <a:off x="1047750" y="8620125"/>
            <a:ext cx="9197772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agent proposes a call. The executor controls its side effects.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185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75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7" name="Google Shape;2187;p75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8" name="Google Shape;2188;p75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9" name="Google Shape;2189;p75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0" name="Google Shape;2190;p75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1" name="Google Shape;2191;p75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2" name="Google Shape;2192;p75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3" name="Google Shape;2193;p75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4" name="Google Shape;2194;p75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5" name="Google Shape;2195;p75"/>
          <p:cNvSpPr/>
          <p:nvPr/>
        </p:nvSpPr>
        <p:spPr>
          <a:xfrm>
            <a:off x="1047750" y="952500"/>
            <a:ext cx="11048687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Permissions, denials, and trusted facts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6" name="Google Shape;2196;p75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7" name="Google Shape;2197;p75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8" name="Google Shape;2198;p75"/>
          <p:cNvSpPr/>
          <p:nvPr/>
        </p:nvSpPr>
        <p:spPr>
          <a:xfrm>
            <a:off x="1047750" y="2085975"/>
            <a:ext cx="71407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9" name="Google Shape;2199;p75"/>
          <p:cNvSpPr/>
          <p:nvPr/>
        </p:nvSpPr>
        <p:spPr>
          <a:xfrm>
            <a:off x="1047750" y="25241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0" name="Google Shape;2200;p75"/>
          <p:cNvSpPr/>
          <p:nvPr/>
        </p:nvSpPr>
        <p:spPr>
          <a:xfrm>
            <a:off x="2343150" y="25241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public summaries.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1" name="Google Shape;2201;p75"/>
          <p:cNvSpPr/>
          <p:nvPr/>
        </p:nvSpPr>
        <p:spPr>
          <a:xfrm>
            <a:off x="1047750" y="301942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2" name="Google Shape;2202;p75"/>
          <p:cNvSpPr/>
          <p:nvPr/>
        </p:nvSpPr>
        <p:spPr>
          <a:xfrm>
            <a:off x="2343150" y="301942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3" name="Google Shape;2203;p75"/>
          <p:cNvSpPr/>
          <p:nvPr/>
        </p:nvSpPr>
        <p:spPr>
          <a:xfrm>
            <a:off x="2343150" y="301942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attachments to project collaborators.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4" name="Google Shape;2204;p75"/>
          <p:cNvSpPr/>
          <p:nvPr/>
        </p:nvSpPr>
        <p:spPr>
          <a:xfrm>
            <a:off x="1047750" y="383857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5" name="Google Shape;2205;p75"/>
          <p:cNvSpPr/>
          <p:nvPr/>
        </p:nvSpPr>
        <p:spPr>
          <a:xfrm>
            <a:off x="2343150" y="383857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6" name="Google Shape;2206;p75"/>
          <p:cNvSpPr/>
          <p:nvPr/>
        </p:nvSpPr>
        <p:spPr>
          <a:xfrm>
            <a:off x="2343150" y="383857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Never send a restricted attachment outside our organization.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7" name="Google Shape;2207;p75"/>
          <p:cNvSpPr/>
          <p:nvPr/>
        </p:nvSpPr>
        <p:spPr>
          <a:xfrm>
            <a:off x="1047750" y="46577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order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8" name="Google Shape;2208;p75"/>
          <p:cNvSpPr/>
          <p:nvPr/>
        </p:nvSpPr>
        <p:spPr>
          <a:xfrm>
            <a:off x="2343150" y="46577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Denials override permissions.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9" name="Google Shape;2209;p75"/>
          <p:cNvSpPr/>
          <p:nvPr/>
        </p:nvSpPr>
        <p:spPr>
          <a:xfrm>
            <a:off x="1047750" y="51530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default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0" name="Google Shape;2210;p75"/>
          <p:cNvSpPr/>
          <p:nvPr/>
        </p:nvSpPr>
        <p:spPr>
          <a:xfrm>
            <a:off x="2343150" y="51530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Otherwise deny.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1" name="Google Shape;2211;p75"/>
          <p:cNvSpPr/>
          <p:nvPr/>
        </p:nvSpPr>
        <p:spPr>
          <a:xfrm>
            <a:off x="1047750" y="7667625"/>
            <a:ext cx="17811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collaborator grant applies, and the external-restricted denial overrides it.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216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" name="Google Shape;2217;p76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8" name="Google Shape;2218;p76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9" name="Google Shape;2219;p76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0" name="Google Shape;2220;p76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1" name="Google Shape;2221;p76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2" name="Google Shape;2222;p76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3" name="Google Shape;2223;p76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4" name="Google Shape;2224;p76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5" name="Google Shape;2225;p76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6" name="Google Shape;2226;p76"/>
          <p:cNvSpPr/>
          <p:nvPr/>
        </p:nvSpPr>
        <p:spPr>
          <a:xfrm>
            <a:off x="1047750" y="952500"/>
            <a:ext cx="11048687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Permissions, denials, and trusted facts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7" name="Google Shape;2227;p76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8" name="Google Shape;2228;p76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9" name="Google Shape;2229;p76"/>
          <p:cNvSpPr/>
          <p:nvPr/>
        </p:nvSpPr>
        <p:spPr>
          <a:xfrm>
            <a:off x="1047750" y="2085975"/>
            <a:ext cx="71407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0" name="Google Shape;2230;p76"/>
          <p:cNvSpPr/>
          <p:nvPr/>
        </p:nvSpPr>
        <p:spPr>
          <a:xfrm>
            <a:off x="1047750" y="25241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1" name="Google Shape;2231;p76"/>
          <p:cNvSpPr/>
          <p:nvPr/>
        </p:nvSpPr>
        <p:spPr>
          <a:xfrm>
            <a:off x="2343150" y="25241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public summaries.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2" name="Google Shape;2232;p76"/>
          <p:cNvSpPr/>
          <p:nvPr/>
        </p:nvSpPr>
        <p:spPr>
          <a:xfrm>
            <a:off x="1047750" y="301942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3" name="Google Shape;2233;p76"/>
          <p:cNvSpPr/>
          <p:nvPr/>
        </p:nvSpPr>
        <p:spPr>
          <a:xfrm>
            <a:off x="2343150" y="301942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4" name="Google Shape;2234;p76"/>
          <p:cNvSpPr/>
          <p:nvPr/>
        </p:nvSpPr>
        <p:spPr>
          <a:xfrm>
            <a:off x="2343150" y="301942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attachments to project collaborators.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5" name="Google Shape;2235;p76"/>
          <p:cNvSpPr/>
          <p:nvPr/>
        </p:nvSpPr>
        <p:spPr>
          <a:xfrm>
            <a:off x="1047750" y="383857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6" name="Google Shape;2236;p76"/>
          <p:cNvSpPr/>
          <p:nvPr/>
        </p:nvSpPr>
        <p:spPr>
          <a:xfrm>
            <a:off x="2343150" y="383857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7" name="Google Shape;2237;p76"/>
          <p:cNvSpPr/>
          <p:nvPr/>
        </p:nvSpPr>
        <p:spPr>
          <a:xfrm>
            <a:off x="2343150" y="383857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Never send a restricted attachment outside our organization.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8" name="Google Shape;2238;p76"/>
          <p:cNvSpPr/>
          <p:nvPr/>
        </p:nvSpPr>
        <p:spPr>
          <a:xfrm>
            <a:off x="1047750" y="46577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order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9" name="Google Shape;2239;p76"/>
          <p:cNvSpPr/>
          <p:nvPr/>
        </p:nvSpPr>
        <p:spPr>
          <a:xfrm>
            <a:off x="2343150" y="46577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Denials override permissions.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0" name="Google Shape;2240;p76"/>
          <p:cNvSpPr/>
          <p:nvPr/>
        </p:nvSpPr>
        <p:spPr>
          <a:xfrm>
            <a:off x="1047750" y="51530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default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1" name="Google Shape;2241;p76"/>
          <p:cNvSpPr/>
          <p:nvPr/>
        </p:nvSpPr>
        <p:spPr>
          <a:xfrm>
            <a:off x="2343150" y="51530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Otherwise deny.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2" name="Google Shape;2242;p76"/>
          <p:cNvSpPr/>
          <p:nvPr/>
        </p:nvSpPr>
        <p:spPr>
          <a:xfrm>
            <a:off x="7334250" y="2085975"/>
            <a:ext cx="362161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Trusted resolver, not the model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3" name="Google Shape;2243;p76"/>
          <p:cNvSpPr/>
          <p:nvPr/>
        </p:nvSpPr>
        <p:spPr>
          <a:xfrm>
            <a:off x="7334250" y="2524125"/>
            <a:ext cx="4572000" cy="192405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4" name="Google Shape;2244;p76"/>
          <p:cNvSpPr/>
          <p:nvPr/>
        </p:nvSpPr>
        <p:spPr>
          <a:xfrm>
            <a:off x="7572375" y="2724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summary_public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5" name="Google Shape;2245;p76"/>
          <p:cNvSpPr/>
          <p:nvPr/>
        </p:nvSpPr>
        <p:spPr>
          <a:xfrm>
            <a:off x="7572375" y="3105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recipient_collaborator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6" name="Google Shape;2246;p76"/>
          <p:cNvSpPr/>
          <p:nvPr/>
        </p:nvSpPr>
        <p:spPr>
          <a:xfrm>
            <a:off x="7572375" y="3486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recipient_external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7" name="Google Shape;2247;p76"/>
          <p:cNvSpPr/>
          <p:nvPr/>
        </p:nvSpPr>
        <p:spPr>
          <a:xfrm>
            <a:off x="7572375" y="3867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attachment_restricted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8" name="Google Shape;2248;p76"/>
          <p:cNvSpPr/>
          <p:nvPr/>
        </p:nvSpPr>
        <p:spPr>
          <a:xfrm>
            <a:off x="7334250" y="4714875"/>
            <a:ext cx="470916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Document text cannot change these facts or the policy.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9" name="Google Shape;2249;p76"/>
          <p:cNvSpPr/>
          <p:nvPr/>
        </p:nvSpPr>
        <p:spPr>
          <a:xfrm>
            <a:off x="1047750" y="7667625"/>
            <a:ext cx="17811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collaborator grant applies, and the external-restricted denial overrides it.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254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Google Shape;2255;p77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6" name="Google Shape;2256;p77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7" name="Google Shape;2257;p77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8" name="Google Shape;2258;p77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9" name="Google Shape;2259;p77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0" name="Google Shape;2260;p77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1" name="Google Shape;2261;p77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2" name="Google Shape;2262;p77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3" name="Google Shape;2263;p77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4" name="Google Shape;2264;p77"/>
          <p:cNvSpPr/>
          <p:nvPr/>
        </p:nvSpPr>
        <p:spPr>
          <a:xfrm>
            <a:off x="1047750" y="952500"/>
            <a:ext cx="11048687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Permissions, denials, and trusted facts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5" name="Google Shape;2265;p77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6" name="Google Shape;2266;p77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7" name="Google Shape;2267;p77"/>
          <p:cNvSpPr/>
          <p:nvPr/>
        </p:nvSpPr>
        <p:spPr>
          <a:xfrm>
            <a:off x="1047750" y="2085975"/>
            <a:ext cx="71407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8" name="Google Shape;2268;p77"/>
          <p:cNvSpPr/>
          <p:nvPr/>
        </p:nvSpPr>
        <p:spPr>
          <a:xfrm>
            <a:off x="1047750" y="25241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9" name="Google Shape;2269;p77"/>
          <p:cNvSpPr/>
          <p:nvPr/>
        </p:nvSpPr>
        <p:spPr>
          <a:xfrm>
            <a:off x="2343150" y="25241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public summaries.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0" name="Google Shape;2270;p77"/>
          <p:cNvSpPr/>
          <p:nvPr/>
        </p:nvSpPr>
        <p:spPr>
          <a:xfrm>
            <a:off x="1047750" y="301942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1" name="Google Shape;2271;p77"/>
          <p:cNvSpPr/>
          <p:nvPr/>
        </p:nvSpPr>
        <p:spPr>
          <a:xfrm>
            <a:off x="2343150" y="301942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2" name="Google Shape;2272;p77"/>
          <p:cNvSpPr/>
          <p:nvPr/>
        </p:nvSpPr>
        <p:spPr>
          <a:xfrm>
            <a:off x="2343150" y="301942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attachments to project collaborators.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3" name="Google Shape;2273;p77"/>
          <p:cNvSpPr/>
          <p:nvPr/>
        </p:nvSpPr>
        <p:spPr>
          <a:xfrm>
            <a:off x="1047750" y="383857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4" name="Google Shape;2274;p77"/>
          <p:cNvSpPr/>
          <p:nvPr/>
        </p:nvSpPr>
        <p:spPr>
          <a:xfrm>
            <a:off x="2343150" y="383857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5" name="Google Shape;2275;p77"/>
          <p:cNvSpPr/>
          <p:nvPr/>
        </p:nvSpPr>
        <p:spPr>
          <a:xfrm>
            <a:off x="2343150" y="383857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Never send a restricted attachment outside our organization.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6" name="Google Shape;2276;p77"/>
          <p:cNvSpPr/>
          <p:nvPr/>
        </p:nvSpPr>
        <p:spPr>
          <a:xfrm>
            <a:off x="1047750" y="46577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order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7" name="Google Shape;2277;p77"/>
          <p:cNvSpPr/>
          <p:nvPr/>
        </p:nvSpPr>
        <p:spPr>
          <a:xfrm>
            <a:off x="2343150" y="46577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Denials override permissions.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8" name="Google Shape;2278;p77"/>
          <p:cNvSpPr/>
          <p:nvPr/>
        </p:nvSpPr>
        <p:spPr>
          <a:xfrm>
            <a:off x="1047750" y="51530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default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9" name="Google Shape;2279;p77"/>
          <p:cNvSpPr/>
          <p:nvPr/>
        </p:nvSpPr>
        <p:spPr>
          <a:xfrm>
            <a:off x="2343150" y="51530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Otherwise deny.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0" name="Google Shape;2280;p77"/>
          <p:cNvSpPr/>
          <p:nvPr/>
        </p:nvSpPr>
        <p:spPr>
          <a:xfrm>
            <a:off x="7334250" y="2085975"/>
            <a:ext cx="362161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Trusted resolver, not the model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1" name="Google Shape;2281;p77"/>
          <p:cNvSpPr/>
          <p:nvPr/>
        </p:nvSpPr>
        <p:spPr>
          <a:xfrm>
            <a:off x="7334250" y="2524125"/>
            <a:ext cx="4572000" cy="192405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2" name="Google Shape;2282;p77"/>
          <p:cNvSpPr/>
          <p:nvPr/>
        </p:nvSpPr>
        <p:spPr>
          <a:xfrm>
            <a:off x="7572375" y="2724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summary_public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3" name="Google Shape;2283;p77"/>
          <p:cNvSpPr/>
          <p:nvPr/>
        </p:nvSpPr>
        <p:spPr>
          <a:xfrm>
            <a:off x="7572375" y="3105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recipient_collaborator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4" name="Google Shape;2284;p77"/>
          <p:cNvSpPr/>
          <p:nvPr/>
        </p:nvSpPr>
        <p:spPr>
          <a:xfrm>
            <a:off x="7572375" y="3486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recipient_external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5" name="Google Shape;2285;p77"/>
          <p:cNvSpPr/>
          <p:nvPr/>
        </p:nvSpPr>
        <p:spPr>
          <a:xfrm>
            <a:off x="7572375" y="3867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attachment_restricted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6" name="Google Shape;2286;p77"/>
          <p:cNvSpPr/>
          <p:nvPr/>
        </p:nvSpPr>
        <p:spPr>
          <a:xfrm>
            <a:off x="7334250" y="4714875"/>
            <a:ext cx="470916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Document text cannot change these facts or the policy.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7" name="Google Shape;2287;p77"/>
          <p:cNvSpPr/>
          <p:nvPr/>
        </p:nvSpPr>
        <p:spPr>
          <a:xfrm>
            <a:off x="12477750" y="2085975"/>
            <a:ext cx="9816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8" name="Google Shape;2288;p77"/>
          <p:cNvSpPr/>
          <p:nvPr/>
        </p:nvSpPr>
        <p:spPr>
          <a:xfrm>
            <a:off x="12477750" y="2486025"/>
            <a:ext cx="4093756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000"/>
              <a:buFont typeface="STIX Two Text"/>
              <a:buNone/>
            </a:pPr>
            <a:r>
              <a:rPr b="0" i="1" lang="en-US" sz="300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permit = allow ∧ ¬deny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9" name="Google Shape;2289;p77"/>
          <p:cNvSpPr/>
          <p:nvPr/>
        </p:nvSpPr>
        <p:spPr>
          <a:xfrm>
            <a:off x="13906500" y="31908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allow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0" name="Google Shape;2290;p77"/>
          <p:cNvSpPr/>
          <p:nvPr/>
        </p:nvSpPr>
        <p:spPr>
          <a:xfrm>
            <a:off x="14763750" y="31908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1" name="Google Shape;2291;p77"/>
          <p:cNvSpPr/>
          <p:nvPr/>
        </p:nvSpPr>
        <p:spPr>
          <a:xfrm>
            <a:off x="12477750" y="3667125"/>
            <a:ext cx="15716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2" name="Google Shape;2292;p77"/>
          <p:cNvSpPr/>
          <p:nvPr/>
        </p:nvSpPr>
        <p:spPr>
          <a:xfrm>
            <a:off x="13906500" y="366712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3" name="Google Shape;2293;p77"/>
          <p:cNvSpPr/>
          <p:nvPr/>
        </p:nvSpPr>
        <p:spPr>
          <a:xfrm>
            <a:off x="14763750" y="366712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false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4" name="Google Shape;2294;p77"/>
          <p:cNvSpPr/>
          <p:nvPr/>
        </p:nvSpPr>
        <p:spPr>
          <a:xfrm>
            <a:off x="15621000" y="3667125"/>
            <a:ext cx="17811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permitted ✓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5" name="Google Shape;2295;p77"/>
          <p:cNvSpPr/>
          <p:nvPr/>
        </p:nvSpPr>
        <p:spPr>
          <a:xfrm>
            <a:off x="12477750" y="4143375"/>
            <a:ext cx="15716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send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6" name="Google Shape;2296;p77"/>
          <p:cNvSpPr/>
          <p:nvPr/>
        </p:nvSpPr>
        <p:spPr>
          <a:xfrm>
            <a:off x="13906500" y="41433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7" name="Google Shape;2297;p77"/>
          <p:cNvSpPr/>
          <p:nvPr/>
        </p:nvSpPr>
        <p:spPr>
          <a:xfrm>
            <a:off x="14763750" y="41433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8" name="Google Shape;2298;p77"/>
          <p:cNvSpPr/>
          <p:nvPr/>
        </p:nvSpPr>
        <p:spPr>
          <a:xfrm>
            <a:off x="15621000" y="4143375"/>
            <a:ext cx="17811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denied ✗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9" name="Google Shape;2299;p77"/>
          <p:cNvSpPr/>
          <p:nvPr/>
        </p:nvSpPr>
        <p:spPr>
          <a:xfrm>
            <a:off x="1047750" y="7667625"/>
            <a:ext cx="17811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collaborator grant applies, and the external-restricted denial overrides it.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304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5" name="Google Shape;2305;p78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6" name="Google Shape;2306;p78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7" name="Google Shape;2307;p78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8" name="Google Shape;2308;p78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9" name="Google Shape;2309;p78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0" name="Google Shape;2310;p78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1" name="Google Shape;2311;p78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2" name="Google Shape;2312;p78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3" name="Google Shape;2313;p78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4" name="Google Shape;2314;p78"/>
          <p:cNvSpPr/>
          <p:nvPr/>
        </p:nvSpPr>
        <p:spPr>
          <a:xfrm>
            <a:off x="1047750" y="952500"/>
            <a:ext cx="11048687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Permissions, denials, and trusted facts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78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6" name="Google Shape;2316;p78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78"/>
          <p:cNvSpPr/>
          <p:nvPr/>
        </p:nvSpPr>
        <p:spPr>
          <a:xfrm>
            <a:off x="1047750" y="2085975"/>
            <a:ext cx="714077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8" name="Google Shape;2318;p78"/>
          <p:cNvSpPr/>
          <p:nvPr/>
        </p:nvSpPr>
        <p:spPr>
          <a:xfrm>
            <a:off x="1047750" y="25241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9" name="Google Shape;2319;p78"/>
          <p:cNvSpPr/>
          <p:nvPr/>
        </p:nvSpPr>
        <p:spPr>
          <a:xfrm>
            <a:off x="2343150" y="25241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public summaries.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0" name="Google Shape;2320;p78"/>
          <p:cNvSpPr/>
          <p:nvPr/>
        </p:nvSpPr>
        <p:spPr>
          <a:xfrm>
            <a:off x="1047750" y="301942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78"/>
          <p:cNvSpPr/>
          <p:nvPr/>
        </p:nvSpPr>
        <p:spPr>
          <a:xfrm>
            <a:off x="2343150" y="301942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2" name="Google Shape;2322;p78"/>
          <p:cNvSpPr/>
          <p:nvPr/>
        </p:nvSpPr>
        <p:spPr>
          <a:xfrm>
            <a:off x="2343150" y="301942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attachments to project collaborators.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3" name="Google Shape;2323;p78"/>
          <p:cNvSpPr/>
          <p:nvPr/>
        </p:nvSpPr>
        <p:spPr>
          <a:xfrm>
            <a:off x="1047750" y="3838575"/>
            <a:ext cx="1219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4" name="Google Shape;2324;p78"/>
          <p:cNvSpPr/>
          <p:nvPr/>
        </p:nvSpPr>
        <p:spPr>
          <a:xfrm>
            <a:off x="2343150" y="3838575"/>
            <a:ext cx="4419600" cy="6477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5" name="Google Shape;2325;p78"/>
          <p:cNvSpPr/>
          <p:nvPr/>
        </p:nvSpPr>
        <p:spPr>
          <a:xfrm>
            <a:off x="2343150" y="3838575"/>
            <a:ext cx="4552188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Never send a restricted attachment outside our organization.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6" name="Google Shape;2326;p78"/>
          <p:cNvSpPr/>
          <p:nvPr/>
        </p:nvSpPr>
        <p:spPr>
          <a:xfrm>
            <a:off x="1047750" y="46577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order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7" name="Google Shape;2327;p78"/>
          <p:cNvSpPr/>
          <p:nvPr/>
        </p:nvSpPr>
        <p:spPr>
          <a:xfrm>
            <a:off x="2343150" y="46577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Denials override permissions.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8" name="Google Shape;2328;p78"/>
          <p:cNvSpPr/>
          <p:nvPr/>
        </p:nvSpPr>
        <p:spPr>
          <a:xfrm>
            <a:off x="1047750" y="5153025"/>
            <a:ext cx="12192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default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9" name="Google Shape;2329;p78"/>
          <p:cNvSpPr/>
          <p:nvPr/>
        </p:nvSpPr>
        <p:spPr>
          <a:xfrm>
            <a:off x="2343150" y="5153025"/>
            <a:ext cx="48615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Otherwise deny.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0" name="Google Shape;2330;p78"/>
          <p:cNvSpPr/>
          <p:nvPr/>
        </p:nvSpPr>
        <p:spPr>
          <a:xfrm>
            <a:off x="7334250" y="2085975"/>
            <a:ext cx="362161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Trusted resolver, not the model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1" name="Google Shape;2331;p78"/>
          <p:cNvSpPr/>
          <p:nvPr/>
        </p:nvSpPr>
        <p:spPr>
          <a:xfrm>
            <a:off x="7334250" y="2524125"/>
            <a:ext cx="4572000" cy="192405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2" name="Google Shape;2332;p78"/>
          <p:cNvSpPr/>
          <p:nvPr/>
        </p:nvSpPr>
        <p:spPr>
          <a:xfrm>
            <a:off x="7572375" y="2724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summary_public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3" name="Google Shape;2333;p78"/>
          <p:cNvSpPr/>
          <p:nvPr/>
        </p:nvSpPr>
        <p:spPr>
          <a:xfrm>
            <a:off x="7572375" y="3105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recipient_collaborator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4" name="Google Shape;2334;p78"/>
          <p:cNvSpPr/>
          <p:nvPr/>
        </p:nvSpPr>
        <p:spPr>
          <a:xfrm>
            <a:off x="7572375" y="3486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recipient_external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5" name="Google Shape;2335;p78"/>
          <p:cNvSpPr/>
          <p:nvPr/>
        </p:nvSpPr>
        <p:spPr>
          <a:xfrm>
            <a:off x="7572375" y="3867150"/>
            <a:ext cx="4218623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attachment_restricted = true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6" name="Google Shape;2336;p78"/>
          <p:cNvSpPr/>
          <p:nvPr/>
        </p:nvSpPr>
        <p:spPr>
          <a:xfrm>
            <a:off x="7334250" y="4714875"/>
            <a:ext cx="470916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Document text cannot change these facts or the policy.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7" name="Google Shape;2337;p78"/>
          <p:cNvSpPr/>
          <p:nvPr/>
        </p:nvSpPr>
        <p:spPr>
          <a:xfrm>
            <a:off x="12477750" y="2085975"/>
            <a:ext cx="9816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Decision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8" name="Google Shape;2338;p78"/>
          <p:cNvSpPr/>
          <p:nvPr/>
        </p:nvSpPr>
        <p:spPr>
          <a:xfrm>
            <a:off x="12477750" y="2486025"/>
            <a:ext cx="4093756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000"/>
              <a:buFont typeface="STIX Two Text"/>
              <a:buNone/>
            </a:pPr>
            <a:r>
              <a:rPr b="0" i="1" lang="en-US" sz="300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permit = allow ∧ ¬deny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9" name="Google Shape;2339;p78"/>
          <p:cNvSpPr/>
          <p:nvPr/>
        </p:nvSpPr>
        <p:spPr>
          <a:xfrm>
            <a:off x="13906500" y="31908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allow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0" name="Google Shape;2340;p78"/>
          <p:cNvSpPr/>
          <p:nvPr/>
        </p:nvSpPr>
        <p:spPr>
          <a:xfrm>
            <a:off x="14763750" y="31908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1" name="Google Shape;2341;p78"/>
          <p:cNvSpPr/>
          <p:nvPr/>
        </p:nvSpPr>
        <p:spPr>
          <a:xfrm>
            <a:off x="12477750" y="3667125"/>
            <a:ext cx="15716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2" name="Google Shape;2342;p78"/>
          <p:cNvSpPr/>
          <p:nvPr/>
        </p:nvSpPr>
        <p:spPr>
          <a:xfrm>
            <a:off x="13906500" y="366712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3" name="Google Shape;2343;p78"/>
          <p:cNvSpPr/>
          <p:nvPr/>
        </p:nvSpPr>
        <p:spPr>
          <a:xfrm>
            <a:off x="14763750" y="366712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false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4" name="Google Shape;2344;p78"/>
          <p:cNvSpPr/>
          <p:nvPr/>
        </p:nvSpPr>
        <p:spPr>
          <a:xfrm>
            <a:off x="15621000" y="3667125"/>
            <a:ext cx="17811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permitted ✓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5" name="Google Shape;2345;p78"/>
          <p:cNvSpPr/>
          <p:nvPr/>
        </p:nvSpPr>
        <p:spPr>
          <a:xfrm>
            <a:off x="12477750" y="4143375"/>
            <a:ext cx="15716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send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6" name="Google Shape;2346;p78"/>
          <p:cNvSpPr/>
          <p:nvPr/>
        </p:nvSpPr>
        <p:spPr>
          <a:xfrm>
            <a:off x="13906500" y="41433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7" name="Google Shape;2347;p78"/>
          <p:cNvSpPr/>
          <p:nvPr/>
        </p:nvSpPr>
        <p:spPr>
          <a:xfrm>
            <a:off x="14763750" y="4143375"/>
            <a:ext cx="9334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8" name="Google Shape;2348;p78"/>
          <p:cNvSpPr/>
          <p:nvPr/>
        </p:nvSpPr>
        <p:spPr>
          <a:xfrm>
            <a:off x="15621000" y="4143375"/>
            <a:ext cx="17811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denied ✗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9" name="Google Shape;2349;p78"/>
          <p:cNvSpPr/>
          <p:nvPr/>
        </p:nvSpPr>
        <p:spPr>
          <a:xfrm>
            <a:off x="12477750" y="5095875"/>
            <a:ext cx="4762500" cy="1343025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0" name="Google Shape;2350;p78"/>
          <p:cNvSpPr/>
          <p:nvPr/>
        </p:nvSpPr>
        <p:spPr>
          <a:xfrm>
            <a:off x="12687300" y="5267325"/>
            <a:ext cx="419100" cy="419100"/>
          </a:xfrm>
          <a:prstGeom prst="ellipse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1" name="Google Shape;2351;p78"/>
          <p:cNvSpPr/>
          <p:nvPr/>
        </p:nvSpPr>
        <p:spPr>
          <a:xfrm>
            <a:off x="12694920" y="5295900"/>
            <a:ext cx="40386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?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2" name="Google Shape;2352;p78"/>
          <p:cNvSpPr/>
          <p:nvPr/>
        </p:nvSpPr>
        <p:spPr>
          <a:xfrm>
            <a:off x="13258800" y="5267325"/>
            <a:ext cx="414909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unresolved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3" name="Google Shape;2353;p78"/>
          <p:cNvSpPr/>
          <p:nvPr/>
        </p:nvSpPr>
        <p:spPr>
          <a:xfrm>
            <a:off x="13258800" y="5657850"/>
            <a:ext cx="3885057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needed fact is missing: withhold and report, not a denial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4" name="Google Shape;2354;p78"/>
          <p:cNvSpPr/>
          <p:nvPr/>
        </p:nvSpPr>
        <p:spPr>
          <a:xfrm>
            <a:off x="1047750" y="7667625"/>
            <a:ext cx="17811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collaborator grant applies, and the external-restricted denial overrides it.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359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p7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1" name="Google Shape;2361;p7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2" name="Google Shape;2362;p79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3" name="Google Shape;2363;p79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4" name="Google Shape;2364;p79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5" name="Google Shape;2365;p79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6" name="Google Shape;2366;p79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7" name="Google Shape;2367;p79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8" name="Google Shape;2368;p79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9" name="Google Shape;2369;p79"/>
          <p:cNvSpPr/>
          <p:nvPr/>
        </p:nvSpPr>
        <p:spPr>
          <a:xfrm>
            <a:off x="1047750" y="952500"/>
            <a:ext cx="872497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SMT gate before a tool call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0" name="Google Shape;2370;p79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1" name="Google Shape;2371;p79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2" name="Google Shape;2372;p79"/>
          <p:cNvSpPr/>
          <p:nvPr/>
        </p:nvSpPr>
        <p:spPr>
          <a:xfrm>
            <a:off x="1047750" y="2085975"/>
            <a:ext cx="262330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Meaning of each query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3" name="Google Shape;2373;p79"/>
          <p:cNvSpPr/>
          <p:nvPr/>
        </p:nvSpPr>
        <p:spPr>
          <a:xfrm>
            <a:off x="6000750" y="2085975"/>
            <a:ext cx="208485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4" name="Google Shape;2374;p79"/>
          <p:cNvSpPr/>
          <p:nvPr/>
        </p:nvSpPr>
        <p:spPr>
          <a:xfrm>
            <a:off x="6000750" y="2524125"/>
            <a:ext cx="7810500" cy="59817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5" name="Google Shape;2375;p79"/>
          <p:cNvSpPr/>
          <p:nvPr/>
        </p:nvSpPr>
        <p:spPr>
          <a:xfrm>
            <a:off x="6248400" y="27146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permit () Bool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6" name="Google Shape;2376;p79"/>
          <p:cNvSpPr/>
          <p:nvPr/>
        </p:nvSpPr>
        <p:spPr>
          <a:xfrm>
            <a:off x="6248400" y="31146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(and allow (not deny)))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7" name="Google Shape;2377;p79"/>
          <p:cNvSpPr/>
          <p:nvPr/>
        </p:nvSpPr>
        <p:spPr>
          <a:xfrm>
            <a:off x="6248400" y="35147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allow, deny, 4 facts: see B8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8" name="Google Shape;2378;p79"/>
          <p:cNvSpPr/>
          <p:nvPr/>
        </p:nvSpPr>
        <p:spPr>
          <a:xfrm>
            <a:off x="14097000" y="2085975"/>
            <a:ext cx="239230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captured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9" name="Google Shape;2379;p79"/>
          <p:cNvSpPr/>
          <p:nvPr/>
        </p:nvSpPr>
        <p:spPr>
          <a:xfrm>
            <a:off x="14097000" y="2524125"/>
            <a:ext cx="3143250" cy="59436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0" name="Google Shape;2380;p79"/>
          <p:cNvSpPr/>
          <p:nvPr/>
        </p:nvSpPr>
        <p:spPr>
          <a:xfrm>
            <a:off x="6000750" y="8810625"/>
            <a:ext cx="1236345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verdict, opposite meanings. Read every result with its query.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385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p80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7" name="Google Shape;2387;p80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8" name="Google Shape;2388;p80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9" name="Google Shape;2389;p80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0" name="Google Shape;2390;p80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1" name="Google Shape;2391;p80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2" name="Google Shape;2392;p80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3" name="Google Shape;2393;p80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4" name="Google Shape;2394;p80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5" name="Google Shape;2395;p80"/>
          <p:cNvSpPr/>
          <p:nvPr/>
        </p:nvSpPr>
        <p:spPr>
          <a:xfrm>
            <a:off x="1047750" y="952500"/>
            <a:ext cx="872497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SMT gate before a tool call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6" name="Google Shape;2396;p80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7" name="Google Shape;2397;p80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8" name="Google Shape;2398;p80"/>
          <p:cNvSpPr/>
          <p:nvPr/>
        </p:nvSpPr>
        <p:spPr>
          <a:xfrm>
            <a:off x="1047750" y="2085975"/>
            <a:ext cx="262330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Meaning of each query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9" name="Google Shape;2399;p80"/>
          <p:cNvSpPr/>
          <p:nvPr/>
        </p:nvSpPr>
        <p:spPr>
          <a:xfrm>
            <a:off x="6000750" y="2085975"/>
            <a:ext cx="208485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0" name="Google Shape;2400;p80"/>
          <p:cNvSpPr/>
          <p:nvPr/>
        </p:nvSpPr>
        <p:spPr>
          <a:xfrm>
            <a:off x="6000750" y="2524125"/>
            <a:ext cx="7810500" cy="59817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1" name="Google Shape;2401;p80"/>
          <p:cNvSpPr/>
          <p:nvPr/>
        </p:nvSpPr>
        <p:spPr>
          <a:xfrm>
            <a:off x="6248400" y="27146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permit () Bool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2" name="Google Shape;2402;p80"/>
          <p:cNvSpPr/>
          <p:nvPr/>
        </p:nvSpPr>
        <p:spPr>
          <a:xfrm>
            <a:off x="6248400" y="31146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(and allow (not deny)))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3" name="Google Shape;2403;p80"/>
          <p:cNvSpPr/>
          <p:nvPr/>
        </p:nvSpPr>
        <p:spPr>
          <a:xfrm>
            <a:off x="6248400" y="35147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allow, deny, 4 facts: see B8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4" name="Google Shape;2404;p80"/>
          <p:cNvSpPr/>
          <p:nvPr/>
        </p:nvSpPr>
        <p:spPr>
          <a:xfrm>
            <a:off x="6248400" y="39147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5" name="Google Shape;2405;p80"/>
          <p:cNvSpPr/>
          <p:nvPr/>
        </p:nvSpPr>
        <p:spPr>
          <a:xfrm>
            <a:off x="14097000" y="2085975"/>
            <a:ext cx="239230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captured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6" name="Google Shape;2406;p80"/>
          <p:cNvSpPr/>
          <p:nvPr/>
        </p:nvSpPr>
        <p:spPr>
          <a:xfrm>
            <a:off x="14097000" y="2524125"/>
            <a:ext cx="3143250" cy="59436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7" name="Google Shape;2407;p80"/>
          <p:cNvSpPr/>
          <p:nvPr/>
        </p:nvSpPr>
        <p:spPr>
          <a:xfrm>
            <a:off x="14306550" y="3895725"/>
            <a:ext cx="55632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8" name="Google Shape;2408;p80"/>
          <p:cNvSpPr/>
          <p:nvPr/>
        </p:nvSpPr>
        <p:spPr>
          <a:xfrm>
            <a:off x="14920020" y="3895725"/>
            <a:ext cx="1140916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9" name="Google Shape;2409;p80"/>
          <p:cNvSpPr/>
          <p:nvPr/>
        </p:nvSpPr>
        <p:spPr>
          <a:xfrm>
            <a:off x="6000750" y="8810625"/>
            <a:ext cx="1236345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verdict, opposite meanings. Read every result with its query.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414" name="Shape 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5" name="Google Shape;2415;p81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6" name="Google Shape;2416;p81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7" name="Google Shape;2417;p81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8" name="Google Shape;2418;p81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9" name="Google Shape;2419;p81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0" name="Google Shape;2420;p81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1" name="Google Shape;2421;p81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2" name="Google Shape;2422;p81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3" name="Google Shape;2423;p81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4" name="Google Shape;2424;p81"/>
          <p:cNvSpPr/>
          <p:nvPr/>
        </p:nvSpPr>
        <p:spPr>
          <a:xfrm>
            <a:off x="1047750" y="952500"/>
            <a:ext cx="872497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SMT gate before a tool call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5" name="Google Shape;2425;p81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6" name="Google Shape;2426;p81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7" name="Google Shape;2427;p81"/>
          <p:cNvSpPr/>
          <p:nvPr/>
        </p:nvSpPr>
        <p:spPr>
          <a:xfrm>
            <a:off x="1047750" y="2085975"/>
            <a:ext cx="262330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Meaning of each query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8" name="Google Shape;2428;p81"/>
          <p:cNvSpPr/>
          <p:nvPr/>
        </p:nvSpPr>
        <p:spPr>
          <a:xfrm>
            <a:off x="1047750" y="3857625"/>
            <a:ext cx="492442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· assume ¬permit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9" name="Google Shape;2429;p81"/>
          <p:cNvSpPr/>
          <p:nvPr/>
        </p:nvSpPr>
        <p:spPr>
          <a:xfrm>
            <a:off x="1047750" y="4267200"/>
            <a:ext cx="49244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unsat: permission established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0" name="Google Shape;2430;p81"/>
          <p:cNvSpPr/>
          <p:nvPr/>
        </p:nvSpPr>
        <p:spPr>
          <a:xfrm>
            <a:off x="6000750" y="2085975"/>
            <a:ext cx="208485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1" name="Google Shape;2431;p81"/>
          <p:cNvSpPr/>
          <p:nvPr/>
        </p:nvSpPr>
        <p:spPr>
          <a:xfrm>
            <a:off x="6000750" y="2524125"/>
            <a:ext cx="7810500" cy="59817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2" name="Google Shape;2432;p81"/>
          <p:cNvSpPr/>
          <p:nvPr/>
        </p:nvSpPr>
        <p:spPr>
          <a:xfrm>
            <a:off x="6248400" y="27146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permit () Bool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3" name="Google Shape;2433;p81"/>
          <p:cNvSpPr/>
          <p:nvPr/>
        </p:nvSpPr>
        <p:spPr>
          <a:xfrm>
            <a:off x="6248400" y="31146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(and allow (not deny)))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4" name="Google Shape;2434;p81"/>
          <p:cNvSpPr/>
          <p:nvPr/>
        </p:nvSpPr>
        <p:spPr>
          <a:xfrm>
            <a:off x="6248400" y="35147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allow, deny, 4 facts: see B8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81"/>
          <p:cNvSpPr/>
          <p:nvPr/>
        </p:nvSpPr>
        <p:spPr>
          <a:xfrm>
            <a:off x="6248400" y="39147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6" name="Google Shape;2436;p81"/>
          <p:cNvSpPr/>
          <p:nvPr/>
        </p:nvSpPr>
        <p:spPr>
          <a:xfrm>
            <a:off x="6248400" y="43148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7" name="Google Shape;2437;p81"/>
          <p:cNvSpPr/>
          <p:nvPr/>
        </p:nvSpPr>
        <p:spPr>
          <a:xfrm>
            <a:off x="6248400" y="47148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 action ReadSummary))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8" name="Google Shape;2438;p81"/>
          <p:cNvSpPr/>
          <p:nvPr/>
        </p:nvSpPr>
        <p:spPr>
          <a:xfrm>
            <a:off x="6019800" y="5114925"/>
            <a:ext cx="7772400" cy="4000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9" name="Google Shape;2439;p81"/>
          <p:cNvSpPr/>
          <p:nvPr/>
        </p:nvSpPr>
        <p:spPr>
          <a:xfrm>
            <a:off x="6248400" y="51149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(not permit))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0" name="Google Shape;2440;p81"/>
          <p:cNvSpPr/>
          <p:nvPr/>
        </p:nvSpPr>
        <p:spPr>
          <a:xfrm>
            <a:off x="6248400" y="55149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1" name="Google Shape;2441;p81"/>
          <p:cNvSpPr/>
          <p:nvPr/>
        </p:nvSpPr>
        <p:spPr>
          <a:xfrm>
            <a:off x="6248400" y="59150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2" name="Google Shape;2442;p81"/>
          <p:cNvSpPr/>
          <p:nvPr/>
        </p:nvSpPr>
        <p:spPr>
          <a:xfrm>
            <a:off x="14097000" y="2085975"/>
            <a:ext cx="239230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captured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3" name="Google Shape;2443;p81"/>
          <p:cNvSpPr/>
          <p:nvPr/>
        </p:nvSpPr>
        <p:spPr>
          <a:xfrm>
            <a:off x="14097000" y="2524125"/>
            <a:ext cx="3143250" cy="59436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4" name="Google Shape;2444;p81"/>
          <p:cNvSpPr/>
          <p:nvPr/>
        </p:nvSpPr>
        <p:spPr>
          <a:xfrm>
            <a:off x="14306550" y="3895725"/>
            <a:ext cx="55632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5" name="Google Shape;2445;p81"/>
          <p:cNvSpPr/>
          <p:nvPr/>
        </p:nvSpPr>
        <p:spPr>
          <a:xfrm>
            <a:off x="14920020" y="3895725"/>
            <a:ext cx="1140916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6" name="Google Shape;2446;p81"/>
          <p:cNvSpPr/>
          <p:nvPr/>
        </p:nvSpPr>
        <p:spPr>
          <a:xfrm>
            <a:off x="14306550" y="5495925"/>
            <a:ext cx="8763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7" name="Google Shape;2447;p81"/>
          <p:cNvSpPr/>
          <p:nvPr/>
        </p:nvSpPr>
        <p:spPr>
          <a:xfrm>
            <a:off x="15240000" y="5495925"/>
            <a:ext cx="767804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✓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8" name="Google Shape;2448;p81"/>
          <p:cNvSpPr/>
          <p:nvPr/>
        </p:nvSpPr>
        <p:spPr>
          <a:xfrm>
            <a:off x="6000750" y="8810625"/>
            <a:ext cx="1236345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verdict, opposite meanings. Read every result with its query.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453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Google Shape;2454;p82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5" name="Google Shape;2455;p82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6" name="Google Shape;2456;p82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7" name="Google Shape;2457;p82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8" name="Google Shape;2458;p82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9" name="Google Shape;2459;p82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0" name="Google Shape;2460;p82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1" name="Google Shape;2461;p82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2" name="Google Shape;2462;p82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3" name="Google Shape;2463;p82"/>
          <p:cNvSpPr/>
          <p:nvPr/>
        </p:nvSpPr>
        <p:spPr>
          <a:xfrm>
            <a:off x="1047750" y="952500"/>
            <a:ext cx="872497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SMT gate before a tool call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4" name="Google Shape;2464;p82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5" name="Google Shape;2465;p82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6" name="Google Shape;2466;p82"/>
          <p:cNvSpPr/>
          <p:nvPr/>
        </p:nvSpPr>
        <p:spPr>
          <a:xfrm>
            <a:off x="1047750" y="2085975"/>
            <a:ext cx="262330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Meaning of each query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7" name="Google Shape;2467;p82"/>
          <p:cNvSpPr/>
          <p:nvPr/>
        </p:nvSpPr>
        <p:spPr>
          <a:xfrm>
            <a:off x="1047750" y="3857625"/>
            <a:ext cx="492442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· assume ¬permit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8" name="Google Shape;2468;p82"/>
          <p:cNvSpPr/>
          <p:nvPr/>
        </p:nvSpPr>
        <p:spPr>
          <a:xfrm>
            <a:off x="1047750" y="4267200"/>
            <a:ext cx="49244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unsat: permission established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9" name="Google Shape;2469;p82"/>
          <p:cNvSpPr/>
          <p:nvPr/>
        </p:nvSpPr>
        <p:spPr>
          <a:xfrm>
            <a:off x="1047750" y="5572125"/>
            <a:ext cx="492442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· assume permit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0" name="Google Shape;2470;p82"/>
          <p:cNvSpPr/>
          <p:nvPr/>
        </p:nvSpPr>
        <p:spPr>
          <a:xfrm>
            <a:off x="1047750" y="5981700"/>
            <a:ext cx="492442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unsat: denial established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1" name="Google Shape;2471;p82"/>
          <p:cNvSpPr/>
          <p:nvPr/>
        </p:nvSpPr>
        <p:spPr>
          <a:xfrm>
            <a:off x="1047750" y="6905625"/>
            <a:ext cx="4476750" cy="23241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2" name="Google Shape;2472;p82"/>
          <p:cNvSpPr/>
          <p:nvPr/>
        </p:nvSpPr>
        <p:spPr>
          <a:xfrm>
            <a:off x="1266825" y="7086600"/>
            <a:ext cx="4159758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Execute only when permission is established for the exact resolved call.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3" name="Google Shape;2473;p82"/>
          <p:cNvSpPr/>
          <p:nvPr/>
        </p:nvSpPr>
        <p:spPr>
          <a:xfrm>
            <a:off x="1266825" y="8134350"/>
            <a:ext cx="4159758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Withhold on timeout · unknown · inconsistent context · insufficient evidence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4" name="Google Shape;2474;p82"/>
          <p:cNvSpPr/>
          <p:nvPr/>
        </p:nvSpPr>
        <p:spPr>
          <a:xfrm>
            <a:off x="6000750" y="2085975"/>
            <a:ext cx="208485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5" name="Google Shape;2475;p82"/>
          <p:cNvSpPr/>
          <p:nvPr/>
        </p:nvSpPr>
        <p:spPr>
          <a:xfrm>
            <a:off x="6000750" y="2524125"/>
            <a:ext cx="7810500" cy="59817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6" name="Google Shape;2476;p82"/>
          <p:cNvSpPr/>
          <p:nvPr/>
        </p:nvSpPr>
        <p:spPr>
          <a:xfrm>
            <a:off x="6248400" y="27146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permit () Bool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7" name="Google Shape;2477;p82"/>
          <p:cNvSpPr/>
          <p:nvPr/>
        </p:nvSpPr>
        <p:spPr>
          <a:xfrm>
            <a:off x="6248400" y="31146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(and allow (not deny)))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8" name="Google Shape;2478;p82"/>
          <p:cNvSpPr/>
          <p:nvPr/>
        </p:nvSpPr>
        <p:spPr>
          <a:xfrm>
            <a:off x="6248400" y="35147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; allow, deny, 4 facts: see B8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9" name="Google Shape;2479;p82"/>
          <p:cNvSpPr/>
          <p:nvPr/>
        </p:nvSpPr>
        <p:spPr>
          <a:xfrm>
            <a:off x="6248400" y="39147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0" name="Google Shape;2480;p82"/>
          <p:cNvSpPr/>
          <p:nvPr/>
        </p:nvSpPr>
        <p:spPr>
          <a:xfrm>
            <a:off x="6248400" y="43148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1" name="Google Shape;2481;p82"/>
          <p:cNvSpPr/>
          <p:nvPr/>
        </p:nvSpPr>
        <p:spPr>
          <a:xfrm>
            <a:off x="6248400" y="47148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 action ReadSummary))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2" name="Google Shape;2482;p82"/>
          <p:cNvSpPr/>
          <p:nvPr/>
        </p:nvSpPr>
        <p:spPr>
          <a:xfrm>
            <a:off x="6019800" y="5114925"/>
            <a:ext cx="7772400" cy="4000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3" name="Google Shape;2483;p82"/>
          <p:cNvSpPr/>
          <p:nvPr/>
        </p:nvSpPr>
        <p:spPr>
          <a:xfrm>
            <a:off x="6248400" y="51149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(not permit))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4" name="Google Shape;2484;p82"/>
          <p:cNvSpPr/>
          <p:nvPr/>
        </p:nvSpPr>
        <p:spPr>
          <a:xfrm>
            <a:off x="6248400" y="55149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5" name="Google Shape;2485;p82"/>
          <p:cNvSpPr/>
          <p:nvPr/>
        </p:nvSpPr>
        <p:spPr>
          <a:xfrm>
            <a:off x="6248400" y="59150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6" name="Google Shape;2486;p82"/>
          <p:cNvSpPr/>
          <p:nvPr/>
        </p:nvSpPr>
        <p:spPr>
          <a:xfrm>
            <a:off x="6248400" y="63150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7" name="Google Shape;2487;p82"/>
          <p:cNvSpPr/>
          <p:nvPr/>
        </p:nvSpPr>
        <p:spPr>
          <a:xfrm>
            <a:off x="6248400" y="67151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 action SendAttachment))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8" name="Google Shape;2488;p82"/>
          <p:cNvSpPr/>
          <p:nvPr/>
        </p:nvSpPr>
        <p:spPr>
          <a:xfrm>
            <a:off x="6019800" y="7115175"/>
            <a:ext cx="7772400" cy="40005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9" name="Google Shape;2489;p82"/>
          <p:cNvSpPr/>
          <p:nvPr/>
        </p:nvSpPr>
        <p:spPr>
          <a:xfrm>
            <a:off x="6248400" y="71151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permit)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0" name="Google Shape;2490;p82"/>
          <p:cNvSpPr/>
          <p:nvPr/>
        </p:nvSpPr>
        <p:spPr>
          <a:xfrm>
            <a:off x="6248400" y="751522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1" name="Google Shape;2491;p82"/>
          <p:cNvSpPr/>
          <p:nvPr/>
        </p:nvSpPr>
        <p:spPr>
          <a:xfrm>
            <a:off x="6248400" y="7915275"/>
            <a:ext cx="7548372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Mono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2" name="Google Shape;2492;p82"/>
          <p:cNvSpPr/>
          <p:nvPr/>
        </p:nvSpPr>
        <p:spPr>
          <a:xfrm>
            <a:off x="14097000" y="2085975"/>
            <a:ext cx="2392308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output · captured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3" name="Google Shape;2493;p82"/>
          <p:cNvSpPr/>
          <p:nvPr/>
        </p:nvSpPr>
        <p:spPr>
          <a:xfrm>
            <a:off x="14097000" y="2524125"/>
            <a:ext cx="3143250" cy="59436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4" name="Google Shape;2494;p82"/>
          <p:cNvSpPr/>
          <p:nvPr/>
        </p:nvSpPr>
        <p:spPr>
          <a:xfrm>
            <a:off x="14306550" y="3895725"/>
            <a:ext cx="55632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5" name="Google Shape;2495;p82"/>
          <p:cNvSpPr/>
          <p:nvPr/>
        </p:nvSpPr>
        <p:spPr>
          <a:xfrm>
            <a:off x="14920020" y="3895725"/>
            <a:ext cx="1140916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consistent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6" name="Google Shape;2496;p82"/>
          <p:cNvSpPr/>
          <p:nvPr/>
        </p:nvSpPr>
        <p:spPr>
          <a:xfrm>
            <a:off x="14306550" y="5495925"/>
            <a:ext cx="8763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7" name="Google Shape;2497;p82"/>
          <p:cNvSpPr/>
          <p:nvPr/>
        </p:nvSpPr>
        <p:spPr>
          <a:xfrm>
            <a:off x="15240000" y="5495925"/>
            <a:ext cx="767804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read ✓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8" name="Google Shape;2498;p82"/>
          <p:cNvSpPr/>
          <p:nvPr/>
        </p:nvSpPr>
        <p:spPr>
          <a:xfrm>
            <a:off x="14306550" y="7496175"/>
            <a:ext cx="8763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3514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100"/>
              <a:buFont typeface="IBM Plex Mono"/>
              <a:buNone/>
            </a:pPr>
            <a:r>
              <a:rPr b="1" i="0" lang="en-US" sz="21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9" name="Google Shape;2499;p82"/>
          <p:cNvSpPr/>
          <p:nvPr/>
        </p:nvSpPr>
        <p:spPr>
          <a:xfrm>
            <a:off x="15240000" y="7496175"/>
            <a:ext cx="759916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1250"/>
              </a:lnSpc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send ✗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0" name="Google Shape;2500;p82"/>
          <p:cNvSpPr/>
          <p:nvPr/>
        </p:nvSpPr>
        <p:spPr>
          <a:xfrm>
            <a:off x="6000750" y="8810625"/>
            <a:ext cx="1236345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verdict, opposite meanings. Read every result with its query.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505" name="Shape 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6" name="Google Shape;2506;p83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7" name="Google Shape;2507;p83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8" name="Google Shape;2508;p83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9" name="Google Shape;2509;p83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0" name="Google Shape;2510;p83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1" name="Google Shape;2511;p83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2" name="Google Shape;2512;p83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3" name="Google Shape;2513;p83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4" name="Google Shape;2514;p83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5" name="Google Shape;2515;p83"/>
          <p:cNvSpPr/>
          <p:nvPr/>
        </p:nvSpPr>
        <p:spPr>
          <a:xfrm>
            <a:off x="1047750" y="952500"/>
            <a:ext cx="966860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checked dispatch model in Lean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6" name="Google Shape;2516;p83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7" name="Google Shape;2517;p83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8" name="Google Shape;2518;p83"/>
          <p:cNvSpPr/>
          <p:nvPr/>
        </p:nvSpPr>
        <p:spPr>
          <a:xfrm>
            <a:off x="1047750" y="2085975"/>
            <a:ext cx="18536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4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9" name="Google Shape;2519;p83"/>
          <p:cNvSpPr/>
          <p:nvPr/>
        </p:nvSpPr>
        <p:spPr>
          <a:xfrm>
            <a:off x="1047750" y="2524125"/>
            <a:ext cx="8763000" cy="4953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0" name="Google Shape;2520;p83"/>
          <p:cNvSpPr/>
          <p:nvPr/>
        </p:nvSpPr>
        <p:spPr>
          <a:xfrm>
            <a:off x="1295400" y="2714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structure Authorized where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1" name="Google Shape;2521;p83"/>
          <p:cNvSpPr/>
          <p:nvPr/>
        </p:nvSpPr>
        <p:spPr>
          <a:xfrm>
            <a:off x="1295400" y="3095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request : Request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2" name="Google Shape;2522;p83"/>
          <p:cNvSpPr/>
          <p:nvPr/>
        </p:nvSpPr>
        <p:spPr>
          <a:xfrm>
            <a:off x="1066800" y="3476625"/>
            <a:ext cx="87249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3" name="Google Shape;2523;p83"/>
          <p:cNvSpPr/>
          <p:nvPr/>
        </p:nvSpPr>
        <p:spPr>
          <a:xfrm>
            <a:off x="1295400" y="3476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permitted : permit request = 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4" name="Google Shape;2524;p83"/>
          <p:cNvSpPr/>
          <p:nvPr/>
        </p:nvSpPr>
        <p:spPr>
          <a:xfrm>
            <a:off x="1295400" y="3857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529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p84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1" name="Google Shape;2531;p84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2" name="Google Shape;2532;p84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3" name="Google Shape;2533;p84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4" name="Google Shape;2534;p84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5" name="Google Shape;2535;p84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6" name="Google Shape;2536;p84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7" name="Google Shape;2537;p84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8" name="Google Shape;2538;p84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9" name="Google Shape;2539;p84"/>
          <p:cNvSpPr/>
          <p:nvPr/>
        </p:nvSpPr>
        <p:spPr>
          <a:xfrm>
            <a:off x="1047750" y="952500"/>
            <a:ext cx="966860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checked dispatch model in Lean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0" name="Google Shape;2540;p84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1" name="Google Shape;2541;p84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2" name="Google Shape;2542;p84"/>
          <p:cNvSpPr/>
          <p:nvPr/>
        </p:nvSpPr>
        <p:spPr>
          <a:xfrm>
            <a:off x="1047750" y="2085975"/>
            <a:ext cx="18536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4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3" name="Google Shape;2543;p84"/>
          <p:cNvSpPr/>
          <p:nvPr/>
        </p:nvSpPr>
        <p:spPr>
          <a:xfrm>
            <a:off x="1047750" y="2524125"/>
            <a:ext cx="8763000" cy="4953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4" name="Google Shape;2544;p84"/>
          <p:cNvSpPr/>
          <p:nvPr/>
        </p:nvSpPr>
        <p:spPr>
          <a:xfrm>
            <a:off x="1295400" y="2714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structure Authorized where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5" name="Google Shape;2545;p84"/>
          <p:cNvSpPr/>
          <p:nvPr/>
        </p:nvSpPr>
        <p:spPr>
          <a:xfrm>
            <a:off x="1295400" y="3095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request : Request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6" name="Google Shape;2546;p84"/>
          <p:cNvSpPr/>
          <p:nvPr/>
        </p:nvSpPr>
        <p:spPr>
          <a:xfrm>
            <a:off x="1066800" y="3476625"/>
            <a:ext cx="87249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7" name="Google Shape;2547;p84"/>
          <p:cNvSpPr/>
          <p:nvPr/>
        </p:nvSpPr>
        <p:spPr>
          <a:xfrm>
            <a:off x="1295400" y="3476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permitted : permit request = 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8" name="Google Shape;2548;p84"/>
          <p:cNvSpPr/>
          <p:nvPr/>
        </p:nvSpPr>
        <p:spPr>
          <a:xfrm>
            <a:off x="1295400" y="3857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9" name="Google Shape;2549;p84"/>
          <p:cNvSpPr/>
          <p:nvPr/>
        </p:nvSpPr>
        <p:spPr>
          <a:xfrm>
            <a:off x="1295400" y="4238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 dispatch (r : Request) (s : State) : State :=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0" name="Google Shape;2550;p84"/>
          <p:cNvSpPr/>
          <p:nvPr/>
        </p:nvSpPr>
        <p:spPr>
          <a:xfrm>
            <a:off x="1295400" y="4619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if hp : permit r = true then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1" name="Google Shape;2551;p84"/>
          <p:cNvSpPr/>
          <p:nvPr/>
        </p:nvSpPr>
        <p:spPr>
          <a:xfrm>
            <a:off x="1295400" y="5000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applyAuthorized ⟨r, hp⟩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2" name="Google Shape;2552;p84"/>
          <p:cNvSpPr/>
          <p:nvPr/>
        </p:nvSpPr>
        <p:spPr>
          <a:xfrm>
            <a:off x="1295400" y="5381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else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85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9" name="Google Shape;2559;p85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0" name="Google Shape;2560;p85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1" name="Google Shape;2561;p85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2" name="Google Shape;2562;p85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3" name="Google Shape;2563;p85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4" name="Google Shape;2564;p85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5" name="Google Shape;2565;p85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6" name="Google Shape;2566;p85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7" name="Google Shape;2567;p85"/>
          <p:cNvSpPr/>
          <p:nvPr/>
        </p:nvSpPr>
        <p:spPr>
          <a:xfrm>
            <a:off x="1047750" y="952500"/>
            <a:ext cx="966860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checked dispatch model in Lean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8" name="Google Shape;2568;p85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9" name="Google Shape;2569;p85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0" name="Google Shape;2570;p85"/>
          <p:cNvSpPr/>
          <p:nvPr/>
        </p:nvSpPr>
        <p:spPr>
          <a:xfrm>
            <a:off x="1047750" y="2085975"/>
            <a:ext cx="18536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4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1" name="Google Shape;2571;p85"/>
          <p:cNvSpPr/>
          <p:nvPr/>
        </p:nvSpPr>
        <p:spPr>
          <a:xfrm>
            <a:off x="1047750" y="2524125"/>
            <a:ext cx="8763000" cy="4953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2" name="Google Shape;2572;p85"/>
          <p:cNvSpPr/>
          <p:nvPr/>
        </p:nvSpPr>
        <p:spPr>
          <a:xfrm>
            <a:off x="1295400" y="2714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structure Authorized where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3" name="Google Shape;2573;p85"/>
          <p:cNvSpPr/>
          <p:nvPr/>
        </p:nvSpPr>
        <p:spPr>
          <a:xfrm>
            <a:off x="1295400" y="3095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request : Request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4" name="Google Shape;2574;p85"/>
          <p:cNvSpPr/>
          <p:nvPr/>
        </p:nvSpPr>
        <p:spPr>
          <a:xfrm>
            <a:off x="1066800" y="3476625"/>
            <a:ext cx="87249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5" name="Google Shape;2575;p85"/>
          <p:cNvSpPr/>
          <p:nvPr/>
        </p:nvSpPr>
        <p:spPr>
          <a:xfrm>
            <a:off x="1295400" y="3476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permitted : permit request = 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6" name="Google Shape;2576;p85"/>
          <p:cNvSpPr/>
          <p:nvPr/>
        </p:nvSpPr>
        <p:spPr>
          <a:xfrm>
            <a:off x="1295400" y="3857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7" name="Google Shape;2577;p85"/>
          <p:cNvSpPr/>
          <p:nvPr/>
        </p:nvSpPr>
        <p:spPr>
          <a:xfrm>
            <a:off x="1295400" y="4238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 dispatch (r : Request) (s : State) : State :=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8" name="Google Shape;2578;p85"/>
          <p:cNvSpPr/>
          <p:nvPr/>
        </p:nvSpPr>
        <p:spPr>
          <a:xfrm>
            <a:off x="1295400" y="4619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if hp : permit r = true then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9" name="Google Shape;2579;p85"/>
          <p:cNvSpPr/>
          <p:nvPr/>
        </p:nvSpPr>
        <p:spPr>
          <a:xfrm>
            <a:off x="1295400" y="5000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applyAuthorized ⟨r, hp⟩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0" name="Google Shape;2580;p85"/>
          <p:cNvSpPr/>
          <p:nvPr/>
        </p:nvSpPr>
        <p:spPr>
          <a:xfrm>
            <a:off x="1295400" y="5381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else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1" name="Google Shape;2581;p85"/>
          <p:cNvSpPr/>
          <p:nvPr/>
        </p:nvSpPr>
        <p:spPr>
          <a:xfrm>
            <a:off x="1295400" y="5762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theorem denied_no_transition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2" name="Google Shape;2582;p85"/>
          <p:cNvSpPr/>
          <p:nvPr/>
        </p:nvSpPr>
        <p:spPr>
          <a:xfrm>
            <a:off x="1295400" y="6143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(r : Request) (s : State)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3" name="Google Shape;2583;p85"/>
          <p:cNvSpPr/>
          <p:nvPr/>
        </p:nvSpPr>
        <p:spPr>
          <a:xfrm>
            <a:off x="1066800" y="6524625"/>
            <a:ext cx="87249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4" name="Google Shape;2584;p85"/>
          <p:cNvSpPr/>
          <p:nvPr/>
        </p:nvSpPr>
        <p:spPr>
          <a:xfrm>
            <a:off x="1295400" y="6524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(hd : deny r = true) :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5" name="Google Shape;2585;p85"/>
          <p:cNvSpPr/>
          <p:nvPr/>
        </p:nvSpPr>
        <p:spPr>
          <a:xfrm>
            <a:off x="1295400" y="6905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dispatch r s =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6" name="Google Shape;2586;p85"/>
          <p:cNvSpPr/>
          <p:nvPr/>
        </p:nvSpPr>
        <p:spPr>
          <a:xfrm>
            <a:off x="10382250" y="2085975"/>
            <a:ext cx="184649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Command trace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7" name="Google Shape;2587;p85"/>
          <p:cNvSpPr/>
          <p:nvPr/>
        </p:nvSpPr>
        <p:spPr>
          <a:xfrm>
            <a:off x="10382250" y="2524125"/>
            <a:ext cx="75438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before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8" name="Google Shape;2588;p85"/>
          <p:cNvSpPr/>
          <p:nvPr/>
        </p:nvSpPr>
        <p:spPr>
          <a:xfrm>
            <a:off x="10382250" y="3019425"/>
            <a:ext cx="2225129" cy="533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9" name="Google Shape;2589;p85"/>
          <p:cNvSpPr/>
          <p:nvPr/>
        </p:nvSpPr>
        <p:spPr>
          <a:xfrm>
            <a:off x="10534650" y="3133725"/>
            <a:ext cx="19965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readSummary 12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0" name="Google Shape;2590;p85"/>
          <p:cNvSpPr/>
          <p:nvPr/>
        </p:nvSpPr>
        <p:spPr>
          <a:xfrm>
            <a:off x="10382250" y="3724275"/>
            <a:ext cx="75438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dispatch send A-7 → R-3 · denied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1" name="Google Shape;2591;p85"/>
          <p:cNvSpPr/>
          <p:nvPr/>
        </p:nvSpPr>
        <p:spPr>
          <a:xfrm>
            <a:off x="10382250" y="4219575"/>
            <a:ext cx="75438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after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2" name="Google Shape;2592;p85"/>
          <p:cNvSpPr/>
          <p:nvPr/>
        </p:nvSpPr>
        <p:spPr>
          <a:xfrm>
            <a:off x="10382250" y="4714875"/>
            <a:ext cx="2225129" cy="533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3" name="Google Shape;2593;p85"/>
          <p:cNvSpPr/>
          <p:nvPr/>
        </p:nvSpPr>
        <p:spPr>
          <a:xfrm>
            <a:off x="10534650" y="4829175"/>
            <a:ext cx="19965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readSummary 12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4" name="Google Shape;2594;p85"/>
          <p:cNvSpPr/>
          <p:nvPr/>
        </p:nvSpPr>
        <p:spPr>
          <a:xfrm>
            <a:off x="12721679" y="4743450"/>
            <a:ext cx="1905000" cy="476250"/>
          </a:xfrm>
          <a:prstGeom prst="rect">
            <a:avLst/>
          </a:prstGeom>
          <a:noFill/>
          <a:ln cap="flat" cmpd="sng" w="19050">
            <a:solidFill>
              <a:srgbClr val="523D3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5" name="Google Shape;2595;p85"/>
          <p:cNvSpPr/>
          <p:nvPr/>
        </p:nvSpPr>
        <p:spPr>
          <a:xfrm>
            <a:off x="12702629" y="4762500"/>
            <a:ext cx="19431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nothing added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6" name="Google Shape;2596;p85"/>
          <p:cNvSpPr/>
          <p:nvPr/>
        </p:nvSpPr>
        <p:spPr>
          <a:xfrm>
            <a:off x="10382250" y="6143625"/>
            <a:ext cx="6858000" cy="6096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7" name="Google Shape;2597;p85"/>
          <p:cNvSpPr/>
          <p:nvPr/>
        </p:nvSpPr>
        <p:spPr>
          <a:xfrm>
            <a:off x="10591800" y="6296025"/>
            <a:ext cx="66446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network and tools: outside the pure model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FEFE9"/>
        </a:solidFill>
      </p:bgPr>
    </p:bg>
    <p:spTree>
      <p:nvGrpSpPr>
        <p:cNvPr id="2602" name="Shape 2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3" name="Google Shape;2603;p86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4" name="Google Shape;2604;p86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5" name="Google Shape;2605;p86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6" name="Google Shape;2606;p86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7" name="Google Shape;2607;p86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8" name="Google Shape;2608;p86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9" name="Google Shape;2609;p86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0" name="Google Shape;2610;p86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1" name="Google Shape;2611;p86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2" name="Google Shape;2612;p86"/>
          <p:cNvSpPr/>
          <p:nvPr/>
        </p:nvSpPr>
        <p:spPr>
          <a:xfrm>
            <a:off x="1047750" y="952500"/>
            <a:ext cx="9668604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checked dispatch model in Lean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3" name="Google Shape;2613;p86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4" name="Google Shape;2614;p86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5" name="Google Shape;2615;p86"/>
          <p:cNvSpPr/>
          <p:nvPr/>
        </p:nvSpPr>
        <p:spPr>
          <a:xfrm>
            <a:off x="1047750" y="2085975"/>
            <a:ext cx="18536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 4 · excerpt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6" name="Google Shape;2616;p86"/>
          <p:cNvSpPr/>
          <p:nvPr/>
        </p:nvSpPr>
        <p:spPr>
          <a:xfrm>
            <a:off x="1047750" y="2524125"/>
            <a:ext cx="8763000" cy="4953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7" name="Google Shape;2617;p86"/>
          <p:cNvSpPr/>
          <p:nvPr/>
        </p:nvSpPr>
        <p:spPr>
          <a:xfrm>
            <a:off x="1295400" y="2714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structure Authorized where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8" name="Google Shape;2618;p86"/>
          <p:cNvSpPr/>
          <p:nvPr/>
        </p:nvSpPr>
        <p:spPr>
          <a:xfrm>
            <a:off x="1295400" y="3095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request : Request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9" name="Google Shape;2619;p86"/>
          <p:cNvSpPr/>
          <p:nvPr/>
        </p:nvSpPr>
        <p:spPr>
          <a:xfrm>
            <a:off x="1066800" y="3476625"/>
            <a:ext cx="87249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0" name="Google Shape;2620;p86"/>
          <p:cNvSpPr/>
          <p:nvPr/>
        </p:nvSpPr>
        <p:spPr>
          <a:xfrm>
            <a:off x="1295400" y="3476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permitted : permit request = true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1" name="Google Shape;2621;p86"/>
          <p:cNvSpPr/>
          <p:nvPr/>
        </p:nvSpPr>
        <p:spPr>
          <a:xfrm>
            <a:off x="1295400" y="3857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2" name="Google Shape;2622;p86"/>
          <p:cNvSpPr/>
          <p:nvPr/>
        </p:nvSpPr>
        <p:spPr>
          <a:xfrm>
            <a:off x="1295400" y="4238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def dispatch (r : Request) (s : State) : State :=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3" name="Google Shape;2623;p86"/>
          <p:cNvSpPr/>
          <p:nvPr/>
        </p:nvSpPr>
        <p:spPr>
          <a:xfrm>
            <a:off x="1295400" y="4619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if hp : permit r = true then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4" name="Google Shape;2624;p86"/>
          <p:cNvSpPr/>
          <p:nvPr/>
        </p:nvSpPr>
        <p:spPr>
          <a:xfrm>
            <a:off x="1295400" y="5000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applyAuthorized ⟨r, hp⟩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5" name="Google Shape;2625;p86"/>
          <p:cNvSpPr/>
          <p:nvPr/>
        </p:nvSpPr>
        <p:spPr>
          <a:xfrm>
            <a:off x="1295400" y="5381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else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6" name="Google Shape;2626;p86"/>
          <p:cNvSpPr/>
          <p:nvPr/>
        </p:nvSpPr>
        <p:spPr>
          <a:xfrm>
            <a:off x="1295400" y="5762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theorem denied_no_transition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7" name="Google Shape;2627;p86"/>
          <p:cNvSpPr/>
          <p:nvPr/>
        </p:nvSpPr>
        <p:spPr>
          <a:xfrm>
            <a:off x="1295400" y="6143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(r : Request) (s : State)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8" name="Google Shape;2628;p86"/>
          <p:cNvSpPr/>
          <p:nvPr/>
        </p:nvSpPr>
        <p:spPr>
          <a:xfrm>
            <a:off x="1066800" y="6524625"/>
            <a:ext cx="8724900" cy="381000"/>
          </a:xfrm>
          <a:prstGeom prst="rect">
            <a:avLst/>
          </a:prstGeom>
          <a:solidFill>
            <a:srgbClr val="E8D9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9" name="Google Shape;2629;p86"/>
          <p:cNvSpPr/>
          <p:nvPr/>
        </p:nvSpPr>
        <p:spPr>
          <a:xfrm>
            <a:off x="1295400" y="6524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(hd : deny r = true) :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0" name="Google Shape;2630;p86"/>
          <p:cNvSpPr/>
          <p:nvPr/>
        </p:nvSpPr>
        <p:spPr>
          <a:xfrm>
            <a:off x="1295400" y="6905625"/>
            <a:ext cx="8529447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764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Mono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dispatch r s = 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1" name="Google Shape;2631;p86"/>
          <p:cNvSpPr/>
          <p:nvPr/>
        </p:nvSpPr>
        <p:spPr>
          <a:xfrm>
            <a:off x="10382250" y="2085975"/>
            <a:ext cx="184649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Command trace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2" name="Google Shape;2632;p86"/>
          <p:cNvSpPr/>
          <p:nvPr/>
        </p:nvSpPr>
        <p:spPr>
          <a:xfrm>
            <a:off x="10382250" y="2524125"/>
            <a:ext cx="75438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before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3" name="Google Shape;2633;p86"/>
          <p:cNvSpPr/>
          <p:nvPr/>
        </p:nvSpPr>
        <p:spPr>
          <a:xfrm>
            <a:off x="10382250" y="3019425"/>
            <a:ext cx="2225129" cy="533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4" name="Google Shape;2634;p86"/>
          <p:cNvSpPr/>
          <p:nvPr/>
        </p:nvSpPr>
        <p:spPr>
          <a:xfrm>
            <a:off x="10534650" y="3133725"/>
            <a:ext cx="19965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readSummary 12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5" name="Google Shape;2635;p86"/>
          <p:cNvSpPr/>
          <p:nvPr/>
        </p:nvSpPr>
        <p:spPr>
          <a:xfrm>
            <a:off x="10382250" y="3724275"/>
            <a:ext cx="75438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dispatch send A-7 → R-3 · denied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6" name="Google Shape;2636;p86"/>
          <p:cNvSpPr/>
          <p:nvPr/>
        </p:nvSpPr>
        <p:spPr>
          <a:xfrm>
            <a:off x="10382250" y="4219575"/>
            <a:ext cx="75438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after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86"/>
          <p:cNvSpPr/>
          <p:nvPr/>
        </p:nvSpPr>
        <p:spPr>
          <a:xfrm>
            <a:off x="10382250" y="4714875"/>
            <a:ext cx="2225129" cy="5334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8" name="Google Shape;2638;p86"/>
          <p:cNvSpPr/>
          <p:nvPr/>
        </p:nvSpPr>
        <p:spPr>
          <a:xfrm>
            <a:off x="10534650" y="4829175"/>
            <a:ext cx="199652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readSummary 12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9" name="Google Shape;2639;p86"/>
          <p:cNvSpPr/>
          <p:nvPr/>
        </p:nvSpPr>
        <p:spPr>
          <a:xfrm>
            <a:off x="12721679" y="4743450"/>
            <a:ext cx="1905000" cy="476250"/>
          </a:xfrm>
          <a:prstGeom prst="rect">
            <a:avLst/>
          </a:prstGeom>
          <a:noFill/>
          <a:ln cap="flat" cmpd="sng" w="19050">
            <a:solidFill>
              <a:srgbClr val="523D3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0" name="Google Shape;2640;p86"/>
          <p:cNvSpPr/>
          <p:nvPr/>
        </p:nvSpPr>
        <p:spPr>
          <a:xfrm>
            <a:off x="12702629" y="4762500"/>
            <a:ext cx="19431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nothing added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1" name="Google Shape;2641;p86"/>
          <p:cNvSpPr/>
          <p:nvPr/>
        </p:nvSpPr>
        <p:spPr>
          <a:xfrm>
            <a:off x="10382250" y="6143625"/>
            <a:ext cx="6858000" cy="6096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2" name="Google Shape;2642;p86"/>
          <p:cNvSpPr/>
          <p:nvPr/>
        </p:nvSpPr>
        <p:spPr>
          <a:xfrm>
            <a:off x="10591800" y="6296025"/>
            <a:ext cx="66446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network and tools: outside the pure model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3" name="Google Shape;2643;p86"/>
          <p:cNvSpPr/>
          <p:nvPr/>
        </p:nvSpPr>
        <p:spPr>
          <a:xfrm>
            <a:off x="1047750" y="8143875"/>
            <a:ext cx="1781175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theorem covers the modeled trace only.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4" name="Google Shape;2644;p86"/>
          <p:cNvSpPr/>
          <p:nvPr/>
        </p:nvSpPr>
        <p:spPr>
          <a:xfrm>
            <a:off x="1047750" y="8591550"/>
            <a:ext cx="178117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Not the truth of resolved facts, not the policy translation. A Z3 result string is not a Lean proof.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649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Google Shape;2650;p87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1" name="Google Shape;2651;p87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2" name="Google Shape;2652;p87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3" name="Google Shape;2653;p87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4" name="Google Shape;2654;p87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5" name="Google Shape;2655;p87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6" name="Google Shape;2656;p87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7" name="Google Shape;2657;p87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8" name="Google Shape;2658;p87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9" name="Google Shape;2659;p87"/>
          <p:cNvSpPr/>
          <p:nvPr/>
        </p:nvSpPr>
        <p:spPr>
          <a:xfrm>
            <a:off x="1047750" y="952500"/>
            <a:ext cx="8123992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open research problems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0" name="Google Shape;2660;p87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1" name="Google Shape;2661;p87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62" name="Google Shape;266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3" name="Google Shape;2663;p87"/>
          <p:cNvSpPr/>
          <p:nvPr/>
        </p:nvSpPr>
        <p:spPr>
          <a:xfrm>
            <a:off x="1047750" y="2333625"/>
            <a:ext cx="2381250" cy="762000"/>
          </a:xfrm>
          <a:prstGeom prst="roundRect">
            <a:avLst>
              <a:gd fmla="val 225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4" name="Google Shape;2664;p87"/>
          <p:cNvSpPr/>
          <p:nvPr/>
        </p:nvSpPr>
        <p:spPr>
          <a:xfrm>
            <a:off x="1028700" y="2352675"/>
            <a:ext cx="24193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 text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5" name="Google Shape;2665;p87"/>
          <p:cNvSpPr/>
          <p:nvPr/>
        </p:nvSpPr>
        <p:spPr>
          <a:xfrm>
            <a:off x="4095750" y="2333625"/>
            <a:ext cx="238125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6" name="Google Shape;2666;p87"/>
          <p:cNvSpPr/>
          <p:nvPr/>
        </p:nvSpPr>
        <p:spPr>
          <a:xfrm>
            <a:off x="4057650" y="2333625"/>
            <a:ext cx="245745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 policy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7" name="Google Shape;2667;p87"/>
          <p:cNvSpPr/>
          <p:nvPr/>
        </p:nvSpPr>
        <p:spPr>
          <a:xfrm>
            <a:off x="7524750" y="2333625"/>
            <a:ext cx="1905000" cy="7620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8" name="Google Shape;2668;p87"/>
          <p:cNvSpPr/>
          <p:nvPr/>
        </p:nvSpPr>
        <p:spPr>
          <a:xfrm>
            <a:off x="7515225" y="2362200"/>
            <a:ext cx="1924050" cy="742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9" name="Google Shape;2669;p87"/>
          <p:cNvSpPr/>
          <p:nvPr/>
        </p:nvSpPr>
        <p:spPr>
          <a:xfrm>
            <a:off x="10668000" y="2333625"/>
            <a:ext cx="228600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0" name="Google Shape;2670;p87"/>
          <p:cNvSpPr/>
          <p:nvPr/>
        </p:nvSpPr>
        <p:spPr>
          <a:xfrm>
            <a:off x="10648950" y="2352675"/>
            <a:ext cx="2324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checked call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1" name="Google Shape;2671;p87"/>
          <p:cNvSpPr/>
          <p:nvPr/>
        </p:nvSpPr>
        <p:spPr>
          <a:xfrm>
            <a:off x="14097000" y="2333625"/>
            <a:ext cx="31432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2" name="Google Shape;2672;p87"/>
          <p:cNvSpPr/>
          <p:nvPr/>
        </p:nvSpPr>
        <p:spPr>
          <a:xfrm>
            <a:off x="14068901" y="2352675"/>
            <a:ext cx="319944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execution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677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p88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9" name="Google Shape;2679;p88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0" name="Google Shape;2680;p88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1" name="Google Shape;2681;p88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2" name="Google Shape;2682;p88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3" name="Google Shape;2683;p88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4" name="Google Shape;2684;p88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5" name="Google Shape;2685;p88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6" name="Google Shape;2686;p88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7" name="Google Shape;2687;p88"/>
          <p:cNvSpPr/>
          <p:nvPr/>
        </p:nvSpPr>
        <p:spPr>
          <a:xfrm>
            <a:off x="1047750" y="952500"/>
            <a:ext cx="8123992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open research problems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8" name="Google Shape;2688;p88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9" name="Google Shape;2689;p88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690" name="Google Shape;2690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1" name="Google Shape;2691;p88"/>
          <p:cNvSpPr/>
          <p:nvPr/>
        </p:nvSpPr>
        <p:spPr>
          <a:xfrm>
            <a:off x="1047750" y="2333625"/>
            <a:ext cx="2381250" cy="762000"/>
          </a:xfrm>
          <a:prstGeom prst="roundRect">
            <a:avLst>
              <a:gd fmla="val 225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2" name="Google Shape;2692;p88"/>
          <p:cNvSpPr/>
          <p:nvPr/>
        </p:nvSpPr>
        <p:spPr>
          <a:xfrm>
            <a:off x="1028700" y="2352675"/>
            <a:ext cx="24193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 text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3" name="Google Shape;2693;p88"/>
          <p:cNvSpPr/>
          <p:nvPr/>
        </p:nvSpPr>
        <p:spPr>
          <a:xfrm>
            <a:off x="4095750" y="2333625"/>
            <a:ext cx="238125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4" name="Google Shape;2694;p88"/>
          <p:cNvSpPr/>
          <p:nvPr/>
        </p:nvSpPr>
        <p:spPr>
          <a:xfrm>
            <a:off x="4057650" y="2333625"/>
            <a:ext cx="245745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 policy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5" name="Google Shape;2695;p88"/>
          <p:cNvSpPr/>
          <p:nvPr/>
        </p:nvSpPr>
        <p:spPr>
          <a:xfrm>
            <a:off x="7524750" y="2333625"/>
            <a:ext cx="1905000" cy="7620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6" name="Google Shape;2696;p88"/>
          <p:cNvSpPr/>
          <p:nvPr/>
        </p:nvSpPr>
        <p:spPr>
          <a:xfrm>
            <a:off x="7515225" y="2362200"/>
            <a:ext cx="1924050" cy="742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7" name="Google Shape;2697;p88"/>
          <p:cNvSpPr/>
          <p:nvPr/>
        </p:nvSpPr>
        <p:spPr>
          <a:xfrm>
            <a:off x="10668000" y="2333625"/>
            <a:ext cx="228600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8" name="Google Shape;2698;p88"/>
          <p:cNvSpPr/>
          <p:nvPr/>
        </p:nvSpPr>
        <p:spPr>
          <a:xfrm>
            <a:off x="10648950" y="2352675"/>
            <a:ext cx="2324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checked call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9" name="Google Shape;2699;p88"/>
          <p:cNvSpPr/>
          <p:nvPr/>
        </p:nvSpPr>
        <p:spPr>
          <a:xfrm>
            <a:off x="14097000" y="2333625"/>
            <a:ext cx="31432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0" name="Google Shape;2700;p88"/>
          <p:cNvSpPr/>
          <p:nvPr/>
        </p:nvSpPr>
        <p:spPr>
          <a:xfrm>
            <a:off x="14068901" y="2352675"/>
            <a:ext cx="319944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execution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1" name="Google Shape;2701;p88"/>
          <p:cNvSpPr/>
          <p:nvPr/>
        </p:nvSpPr>
        <p:spPr>
          <a:xfrm>
            <a:off x="1047750" y="4238625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 · Policy meaning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2" name="Google Shape;2702;p88"/>
          <p:cNvSpPr/>
          <p:nvPr/>
        </p:nvSpPr>
        <p:spPr>
          <a:xfrm>
            <a:off x="1047750" y="47244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drop “outside” from the restricted rule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3" name="Google Shape;2703;p88"/>
          <p:cNvSpPr/>
          <p:nvPr/>
        </p:nvSpPr>
        <p:spPr>
          <a:xfrm>
            <a:off x="1047750" y="516255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instructions inside an untrusted document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4" name="Google Shape;2704;p88"/>
          <p:cNvSpPr/>
          <p:nvPr/>
        </p:nvSpPr>
        <p:spPr>
          <a:xfrm>
            <a:off x="1047750" y="56007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misleading classification from a document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5" name="Google Shape;2705;p88"/>
          <p:cNvSpPr/>
          <p:nvPr/>
        </p:nvSpPr>
        <p:spPr>
          <a:xfrm>
            <a:off x="6603950" y="4238625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 · Checked-call binding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6" name="Google Shape;2706;p88"/>
          <p:cNvSpPr/>
          <p:nvPr/>
        </p:nvSpPr>
        <p:spPr>
          <a:xfrm>
            <a:off x="6603950" y="47244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swap the attachment after checking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7" name="Google Shape;2707;p88"/>
          <p:cNvSpPr/>
          <p:nvPr/>
        </p:nvSpPr>
        <p:spPr>
          <a:xfrm>
            <a:off x="6603950" y="516255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change the recipient after checking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8" name="Google Shape;2708;p88"/>
          <p:cNvSpPr/>
          <p:nvPr/>
        </p:nvSpPr>
        <p:spPr>
          <a:xfrm>
            <a:off x="6603950" y="56007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replay a retry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9" name="Google Shape;2709;p88"/>
          <p:cNvSpPr/>
          <p:nvPr/>
        </p:nvSpPr>
        <p:spPr>
          <a:xfrm>
            <a:off x="12160151" y="4238625"/>
            <a:ext cx="558810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 · Changing state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0" name="Google Shape;2710;p88"/>
          <p:cNvSpPr/>
          <p:nvPr/>
        </p:nvSpPr>
        <p:spPr>
          <a:xfrm>
            <a:off x="12160151" y="4724400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revoke membership before commit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1" name="Google Shape;2711;p88"/>
          <p:cNvSpPr/>
          <p:nvPr/>
        </p:nvSpPr>
        <p:spPr>
          <a:xfrm>
            <a:off x="12160151" y="5162550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stale classification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2" name="Google Shape;2712;p88"/>
          <p:cNvSpPr/>
          <p:nvPr/>
        </p:nvSpPr>
        <p:spPr>
          <a:xfrm>
            <a:off x="12160151" y="5600700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continue the permitted read after a denial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717" name="Shape 2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8" name="Google Shape;2718;p89"/>
          <p:cNvSpPr/>
          <p:nvPr/>
        </p:nvSpPr>
        <p:spPr>
          <a:xfrm>
            <a:off x="1047750" y="457200"/>
            <a:ext cx="528638" cy="3238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9" name="Google Shape;2719;p89"/>
          <p:cNvSpPr/>
          <p:nvPr/>
        </p:nvSpPr>
        <p:spPr>
          <a:xfrm>
            <a:off x="1162050" y="476250"/>
            <a:ext cx="352901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0" name="Google Shape;2720;p89"/>
          <p:cNvSpPr/>
          <p:nvPr/>
        </p:nvSpPr>
        <p:spPr>
          <a:xfrm>
            <a:off x="1728788" y="466725"/>
            <a:ext cx="5606936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Can formal checks control which actions execute?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1" name="Google Shape;2721;p89"/>
          <p:cNvSpPr/>
          <p:nvPr/>
        </p:nvSpPr>
        <p:spPr>
          <a:xfrm>
            <a:off x="138486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2" name="Google Shape;2722;p89"/>
          <p:cNvSpPr/>
          <p:nvPr/>
        </p:nvSpPr>
        <p:spPr>
          <a:xfrm>
            <a:off x="142105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3" name="Google Shape;2723;p89"/>
          <p:cNvSpPr/>
          <p:nvPr/>
        </p:nvSpPr>
        <p:spPr>
          <a:xfrm>
            <a:off x="1457250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4" name="Google Shape;2724;p89"/>
          <p:cNvSpPr/>
          <p:nvPr/>
        </p:nvSpPr>
        <p:spPr>
          <a:xfrm>
            <a:off x="14934456" y="581025"/>
            <a:ext cx="266700" cy="762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5" name="Google Shape;2725;p89"/>
          <p:cNvSpPr/>
          <p:nvPr/>
        </p:nvSpPr>
        <p:spPr>
          <a:xfrm>
            <a:off x="15296406" y="581025"/>
            <a:ext cx="419100" cy="7620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6" name="Google Shape;2726;p89"/>
          <p:cNvSpPr/>
          <p:nvPr/>
        </p:nvSpPr>
        <p:spPr>
          <a:xfrm>
            <a:off x="15791706" y="466725"/>
            <a:ext cx="15933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actions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7" name="Google Shape;2727;p89"/>
          <p:cNvSpPr/>
          <p:nvPr/>
        </p:nvSpPr>
        <p:spPr>
          <a:xfrm>
            <a:off x="1047750" y="952500"/>
            <a:ext cx="8123992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open research problems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8" name="Google Shape;2728;p89"/>
          <p:cNvSpPr/>
          <p:nvPr/>
        </p:nvSpPr>
        <p:spPr>
          <a:xfrm>
            <a:off x="15474107" y="1090613"/>
            <a:ext cx="1766143" cy="4572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9" name="Google Shape;2729;p89"/>
          <p:cNvSpPr/>
          <p:nvPr/>
        </p:nvSpPr>
        <p:spPr>
          <a:xfrm>
            <a:off x="15645557" y="1166812"/>
            <a:ext cx="149944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730" name="Google Shape;2730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1952625"/>
            <a:ext cx="16192500" cy="7524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31" name="Google Shape;2731;p89"/>
          <p:cNvSpPr/>
          <p:nvPr/>
        </p:nvSpPr>
        <p:spPr>
          <a:xfrm>
            <a:off x="1047750" y="2333625"/>
            <a:ext cx="2381250" cy="762000"/>
          </a:xfrm>
          <a:prstGeom prst="roundRect">
            <a:avLst>
              <a:gd fmla="val 22500" name="adj"/>
            </a:avLst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2" name="Google Shape;2732;p89"/>
          <p:cNvSpPr/>
          <p:nvPr/>
        </p:nvSpPr>
        <p:spPr>
          <a:xfrm>
            <a:off x="1028700" y="2352675"/>
            <a:ext cx="24193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policy text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3" name="Google Shape;2733;p89"/>
          <p:cNvSpPr/>
          <p:nvPr/>
        </p:nvSpPr>
        <p:spPr>
          <a:xfrm>
            <a:off x="4095750" y="2333625"/>
            <a:ext cx="2381250" cy="762000"/>
          </a:xfrm>
          <a:prstGeom prst="rect">
            <a:avLst/>
          </a:prstGeom>
          <a:solidFill>
            <a:srgbClr val="BBA58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4" name="Google Shape;2734;p89"/>
          <p:cNvSpPr/>
          <p:nvPr/>
        </p:nvSpPr>
        <p:spPr>
          <a:xfrm>
            <a:off x="4057650" y="2333625"/>
            <a:ext cx="245745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 policy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5" name="Google Shape;2735;p89"/>
          <p:cNvSpPr/>
          <p:nvPr/>
        </p:nvSpPr>
        <p:spPr>
          <a:xfrm>
            <a:off x="7524750" y="2333625"/>
            <a:ext cx="1905000" cy="762000"/>
          </a:xfrm>
          <a:prstGeom prst="rect">
            <a:avLst/>
          </a:prstGeom>
          <a:noFill/>
          <a:ln cap="flat" cmpd="sng" w="28575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6" name="Google Shape;2736;p89"/>
          <p:cNvSpPr/>
          <p:nvPr/>
        </p:nvSpPr>
        <p:spPr>
          <a:xfrm>
            <a:off x="7515225" y="2362200"/>
            <a:ext cx="1924050" cy="742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7" name="Google Shape;2737;p89"/>
          <p:cNvSpPr/>
          <p:nvPr/>
        </p:nvSpPr>
        <p:spPr>
          <a:xfrm>
            <a:off x="10668000" y="2333625"/>
            <a:ext cx="228600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8" name="Google Shape;2738;p89"/>
          <p:cNvSpPr/>
          <p:nvPr/>
        </p:nvSpPr>
        <p:spPr>
          <a:xfrm>
            <a:off x="10648950" y="2352675"/>
            <a:ext cx="2324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checked call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9" name="Google Shape;2739;p89"/>
          <p:cNvSpPr/>
          <p:nvPr/>
        </p:nvSpPr>
        <p:spPr>
          <a:xfrm>
            <a:off x="14097000" y="2333625"/>
            <a:ext cx="3143250" cy="76200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0" name="Google Shape;2740;p89"/>
          <p:cNvSpPr/>
          <p:nvPr/>
        </p:nvSpPr>
        <p:spPr>
          <a:xfrm>
            <a:off x="14068901" y="2352675"/>
            <a:ext cx="319944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execution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1" name="Google Shape;2741;p89"/>
          <p:cNvSpPr/>
          <p:nvPr/>
        </p:nvSpPr>
        <p:spPr>
          <a:xfrm>
            <a:off x="1047750" y="4238625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 · Policy meaning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2" name="Google Shape;2742;p89"/>
          <p:cNvSpPr/>
          <p:nvPr/>
        </p:nvSpPr>
        <p:spPr>
          <a:xfrm>
            <a:off x="1047750" y="47244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drop “outside” from the restricted rule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3" name="Google Shape;2743;p89"/>
          <p:cNvSpPr/>
          <p:nvPr/>
        </p:nvSpPr>
        <p:spPr>
          <a:xfrm>
            <a:off x="1047750" y="516255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instructions inside an untrusted document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4" name="Google Shape;2744;p89"/>
          <p:cNvSpPr/>
          <p:nvPr/>
        </p:nvSpPr>
        <p:spPr>
          <a:xfrm>
            <a:off x="1047750" y="56007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misleading classification from a document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5" name="Google Shape;2745;p89"/>
          <p:cNvSpPr/>
          <p:nvPr/>
        </p:nvSpPr>
        <p:spPr>
          <a:xfrm>
            <a:off x="6603950" y="4238625"/>
            <a:ext cx="558794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2 · Checked-call binding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6" name="Google Shape;2746;p89"/>
          <p:cNvSpPr/>
          <p:nvPr/>
        </p:nvSpPr>
        <p:spPr>
          <a:xfrm>
            <a:off x="6603950" y="47244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swap the attachment after checking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7" name="Google Shape;2747;p89"/>
          <p:cNvSpPr/>
          <p:nvPr/>
        </p:nvSpPr>
        <p:spPr>
          <a:xfrm>
            <a:off x="6603950" y="516255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change the recipient after checking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8" name="Google Shape;2748;p89"/>
          <p:cNvSpPr/>
          <p:nvPr/>
        </p:nvSpPr>
        <p:spPr>
          <a:xfrm>
            <a:off x="6603950" y="5600700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replay a retry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9" name="Google Shape;2749;p89"/>
          <p:cNvSpPr/>
          <p:nvPr/>
        </p:nvSpPr>
        <p:spPr>
          <a:xfrm>
            <a:off x="12160151" y="4238625"/>
            <a:ext cx="558810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3 · Changing state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0" name="Google Shape;2750;p89"/>
          <p:cNvSpPr/>
          <p:nvPr/>
        </p:nvSpPr>
        <p:spPr>
          <a:xfrm>
            <a:off x="12160151" y="4724400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revoke membership before commit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1" name="Google Shape;2751;p89"/>
          <p:cNvSpPr/>
          <p:nvPr/>
        </p:nvSpPr>
        <p:spPr>
          <a:xfrm>
            <a:off x="12160151" y="5162550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stale classification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2" name="Google Shape;2752;p89"/>
          <p:cNvSpPr/>
          <p:nvPr/>
        </p:nvSpPr>
        <p:spPr>
          <a:xfrm>
            <a:off x="12160151" y="5600700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continue the permitted read after a denial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3" name="Google Shape;2753;p89"/>
          <p:cNvSpPr/>
          <p:nvPr/>
        </p:nvSpPr>
        <p:spPr>
          <a:xfrm>
            <a:off x="1047750" y="7286625"/>
            <a:ext cx="178117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1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Planned measurements · no results yet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4" name="Google Shape;2754;p89"/>
          <p:cNvSpPr/>
          <p:nvPr/>
        </p:nvSpPr>
        <p:spPr>
          <a:xfrm>
            <a:off x="1047750" y="7743825"/>
            <a:ext cx="3049488" cy="5143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5" name="Google Shape;2755;p89"/>
          <p:cNvSpPr/>
          <p:nvPr/>
        </p:nvSpPr>
        <p:spPr>
          <a:xfrm>
            <a:off x="1219200" y="7839075"/>
            <a:ext cx="279807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denied actions executed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6" name="Google Shape;2756;p89"/>
          <p:cNvSpPr/>
          <p:nvPr/>
        </p:nvSpPr>
        <p:spPr>
          <a:xfrm>
            <a:off x="4230588" y="7743825"/>
            <a:ext cx="2651373" cy="5143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7" name="Google Shape;2757;p89"/>
          <p:cNvSpPr/>
          <p:nvPr/>
        </p:nvSpPr>
        <p:spPr>
          <a:xfrm>
            <a:off x="4402038" y="7839075"/>
            <a:ext cx="2388014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safe task completion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8" name="Google Shape;2758;p89"/>
          <p:cNvSpPr/>
          <p:nvPr/>
        </p:nvSpPr>
        <p:spPr>
          <a:xfrm>
            <a:off x="7015311" y="7743825"/>
            <a:ext cx="2745432" cy="5143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9" name="Google Shape;2759;p89"/>
          <p:cNvSpPr/>
          <p:nvPr/>
        </p:nvSpPr>
        <p:spPr>
          <a:xfrm>
            <a:off x="7186761" y="7839075"/>
            <a:ext cx="248489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unnecessary blocking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0" name="Google Shape;2760;p89"/>
          <p:cNvSpPr/>
          <p:nvPr/>
        </p:nvSpPr>
        <p:spPr>
          <a:xfrm>
            <a:off x="9894094" y="7743825"/>
            <a:ext cx="2680543" cy="5143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1" name="Google Shape;2761;p89"/>
          <p:cNvSpPr/>
          <p:nvPr/>
        </p:nvSpPr>
        <p:spPr>
          <a:xfrm>
            <a:off x="10065544" y="7839075"/>
            <a:ext cx="241806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unresolved decisions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2" name="Google Shape;2762;p89"/>
          <p:cNvSpPr/>
          <p:nvPr/>
        </p:nvSpPr>
        <p:spPr>
          <a:xfrm>
            <a:off x="12707987" y="7743825"/>
            <a:ext cx="1858566" cy="514350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3" name="Google Shape;2763;p89"/>
          <p:cNvSpPr/>
          <p:nvPr/>
        </p:nvSpPr>
        <p:spPr>
          <a:xfrm>
            <a:off x="12879437" y="7839075"/>
            <a:ext cx="1591866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checking cost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3030"/>
        </a:solidFill>
      </p:bgPr>
    </p:bg>
    <p:spTree>
      <p:nvGrpSpPr>
        <p:cNvPr id="2768" name="Shape 2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9" name="Google Shape;2769;p90"/>
          <p:cNvSpPr/>
          <p:nvPr/>
        </p:nvSpPr>
        <p:spPr>
          <a:xfrm>
            <a:off x="1047750" y="762000"/>
            <a:ext cx="178117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4500"/>
              <a:buFont typeface="IBM Plex Sans"/>
              <a:buNone/>
            </a:pPr>
            <a:r>
              <a:rPr b="1" i="0" lang="en-US" sz="45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complete story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0" name="Google Shape;2770;p90"/>
          <p:cNvSpPr/>
          <p:nvPr/>
        </p:nvSpPr>
        <p:spPr>
          <a:xfrm>
            <a:off x="1047750" y="3476625"/>
            <a:ext cx="3055590" cy="38100"/>
          </a:xfrm>
          <a:prstGeom prst="rect">
            <a:avLst/>
          </a:prstGeom>
          <a:solidFill>
            <a:srgbClr val="EF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1" name="Google Shape;2771;p90"/>
          <p:cNvSpPr/>
          <p:nvPr/>
        </p:nvSpPr>
        <p:spPr>
          <a:xfrm>
            <a:off x="1047750" y="3686175"/>
            <a:ext cx="3147258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Structured representation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2" name="Google Shape;2772;p90"/>
          <p:cNvSpPr/>
          <p:nvPr/>
        </p:nvSpPr>
        <p:spPr>
          <a:xfrm>
            <a:off x="1047750" y="4562475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knowledge_base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3" name="Google Shape;2773;p90"/>
          <p:cNvSpPr/>
          <p:nvPr/>
        </p:nvSpPr>
        <p:spPr>
          <a:xfrm>
            <a:off x="1047750" y="5000625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D9CD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8D9CD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 of Thought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4" name="Google Shape;2774;p90"/>
          <p:cNvSpPr/>
          <p:nvPr/>
        </p:nvSpPr>
        <p:spPr>
          <a:xfrm>
            <a:off x="4331940" y="3476625"/>
            <a:ext cx="3055590" cy="38100"/>
          </a:xfrm>
          <a:prstGeom prst="rect">
            <a:avLst/>
          </a:prstGeom>
          <a:solidFill>
            <a:srgbClr val="EF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5" name="Google Shape;2775;p90"/>
          <p:cNvSpPr/>
          <p:nvPr/>
        </p:nvSpPr>
        <p:spPr>
          <a:xfrm>
            <a:off x="4331940" y="3686175"/>
            <a:ext cx="336114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Standard language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6" name="Google Shape;2776;p90"/>
          <p:cNvSpPr/>
          <p:nvPr/>
        </p:nvSpPr>
        <p:spPr>
          <a:xfrm>
            <a:off x="4331940" y="4191000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(&lt;= days 30)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7" name="Google Shape;2777;p90"/>
          <p:cNvSpPr/>
          <p:nvPr/>
        </p:nvSpPr>
        <p:spPr>
          <a:xfrm>
            <a:off x="4331940" y="4629150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D9CD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8D9CD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8" name="Google Shape;2778;p90"/>
          <p:cNvSpPr/>
          <p:nvPr/>
        </p:nvSpPr>
        <p:spPr>
          <a:xfrm>
            <a:off x="7616130" y="3476625"/>
            <a:ext cx="3055590" cy="38100"/>
          </a:xfrm>
          <a:prstGeom prst="rect">
            <a:avLst/>
          </a:prstGeom>
          <a:solidFill>
            <a:srgbClr val="EF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9" name="Google Shape;2779;p90"/>
          <p:cNvSpPr/>
          <p:nvPr/>
        </p:nvSpPr>
        <p:spPr>
          <a:xfrm>
            <a:off x="7616130" y="3686175"/>
            <a:ext cx="336114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Translation reliability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0" name="Google Shape;2780;p90"/>
          <p:cNvSpPr/>
          <p:nvPr/>
        </p:nvSpPr>
        <p:spPr>
          <a:xfrm>
            <a:off x="7616130" y="4191000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((days 30))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1" name="Google Shape;2781;p90"/>
          <p:cNvSpPr/>
          <p:nvPr/>
        </p:nvSpPr>
        <p:spPr>
          <a:xfrm>
            <a:off x="7616130" y="4629150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D9CD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8D9CD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 · GenV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2" name="Google Shape;2782;p90"/>
          <p:cNvSpPr/>
          <p:nvPr/>
        </p:nvSpPr>
        <p:spPr>
          <a:xfrm>
            <a:off x="10900321" y="3476625"/>
            <a:ext cx="3055590" cy="38100"/>
          </a:xfrm>
          <a:prstGeom prst="rect">
            <a:avLst/>
          </a:prstGeom>
          <a:solidFill>
            <a:srgbClr val="EF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3" name="Google Shape;2783;p90"/>
          <p:cNvSpPr/>
          <p:nvPr/>
        </p:nvSpPr>
        <p:spPr>
          <a:xfrm>
            <a:off x="10900321" y="3686175"/>
            <a:ext cx="3361149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Guided revision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4" name="Google Shape;2784;p90"/>
          <p:cNvSpPr/>
          <p:nvPr/>
        </p:nvSpPr>
        <p:spPr>
          <a:xfrm>
            <a:off x="10900321" y="4191000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claim31 → rev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5" name="Google Shape;2785;p90"/>
          <p:cNvSpPr/>
          <p:nvPr/>
        </p:nvSpPr>
        <p:spPr>
          <a:xfrm>
            <a:off x="10900321" y="4629150"/>
            <a:ext cx="33611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D9CD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8D9CD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6" name="Google Shape;2786;p90"/>
          <p:cNvSpPr/>
          <p:nvPr/>
        </p:nvSpPr>
        <p:spPr>
          <a:xfrm>
            <a:off x="14184511" y="3476625"/>
            <a:ext cx="3055739" cy="38100"/>
          </a:xfrm>
          <a:prstGeom prst="rect">
            <a:avLst/>
          </a:prstGeom>
          <a:solidFill>
            <a:srgbClr val="EFEF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7" name="Google Shape;2787;p90"/>
          <p:cNvSpPr/>
          <p:nvPr/>
        </p:nvSpPr>
        <p:spPr>
          <a:xfrm>
            <a:off x="14184511" y="3686175"/>
            <a:ext cx="336131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Guarded execution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8" name="Google Shape;2788;p90"/>
          <p:cNvSpPr/>
          <p:nvPr/>
        </p:nvSpPr>
        <p:spPr>
          <a:xfrm>
            <a:off x="14184511" y="4191000"/>
            <a:ext cx="336131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EFEFE9"/>
                </a:solidFill>
                <a:latin typeface="IBM Plex Mono"/>
                <a:ea typeface="IBM Plex Mono"/>
                <a:cs typeface="IBM Plex Mono"/>
                <a:sym typeface="IBM Plex Mono"/>
              </a:rPr>
              <a:t>send: denied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9" name="Google Shape;2789;p90"/>
          <p:cNvSpPr/>
          <p:nvPr/>
        </p:nvSpPr>
        <p:spPr>
          <a:xfrm>
            <a:off x="14184511" y="4629150"/>
            <a:ext cx="336131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D9CD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E8D9CD"/>
                </a:solidFill>
                <a:latin typeface="IBM Plex Sans"/>
                <a:ea typeface="IBM Plex Sans"/>
                <a:cs typeface="IBM Plex Sans"/>
                <a:sym typeface="IBM Plex Sans"/>
              </a:rPr>
              <a:t>ongoing work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0" name="Google Shape;2790;p90"/>
          <p:cNvSpPr/>
          <p:nvPr/>
        </p:nvSpPr>
        <p:spPr>
          <a:xfrm>
            <a:off x="1047750" y="6162675"/>
            <a:ext cx="137350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3600"/>
              <a:buFont typeface="IBM Plex Sans"/>
              <a:buNone/>
            </a:pPr>
            <a:r>
              <a:rPr b="0" i="0" lang="en-US" sz="3600" u="none" cap="none" strike="noStrike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How can we preserve the intended policy all the way to the action that actually executes?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1" name="Google Shape;2791;p90">
            <a:hlinkClick r:id="rId3"/>
          </p:cNvPr>
          <p:cNvSpPr/>
          <p:nvPr/>
        </p:nvSpPr>
        <p:spPr>
          <a:xfrm>
            <a:off x="15280779" y="9324975"/>
            <a:ext cx="2155418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D9CD"/>
              </a:buClr>
              <a:buSzPts val="2100"/>
              <a:buFont typeface="IBM Plex Sans"/>
              <a:buNone/>
            </a:pPr>
            <a:r>
              <a:rPr b="0" i="0" lang="en-US" sz="21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4"/>
              </a:rPr>
              <a:t>vikash-singh.me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23030"/>
        </a:solidFill>
      </p:bgPr>
    </p:bg>
    <p:spTree>
      <p:nvGrpSpPr>
        <p:cNvPr id="2796" name="Shape 2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7" name="Google Shape;2797;p91"/>
          <p:cNvSpPr/>
          <p:nvPr/>
        </p:nvSpPr>
        <p:spPr>
          <a:xfrm>
            <a:off x="6711200" y="3945675"/>
            <a:ext cx="3886500" cy="10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EFE9"/>
              </a:buClr>
              <a:buSzPts val="4500"/>
              <a:buFont typeface="IBM Plex Sans"/>
              <a:buNone/>
            </a:pPr>
            <a:r>
              <a:rPr b="1" lang="en-US" sz="5600">
                <a:solidFill>
                  <a:srgbClr val="EFEFE9"/>
                </a:solidFill>
                <a:latin typeface="IBM Plex Sans"/>
                <a:ea typeface="IBM Plex Sans"/>
                <a:cs typeface="IBM Plex Sans"/>
                <a:sym typeface="IBM Plex Sans"/>
              </a:rPr>
              <a:t>Questions?</a:t>
            </a:r>
            <a:endParaRPr b="0" i="0" sz="5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8" name="Google Shape;2798;p91">
            <a:hlinkClick r:id="rId3"/>
          </p:cNvPr>
          <p:cNvSpPr/>
          <p:nvPr/>
        </p:nvSpPr>
        <p:spPr>
          <a:xfrm>
            <a:off x="15280779" y="9324975"/>
            <a:ext cx="21555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D9CD"/>
              </a:buClr>
              <a:buSzPts val="2100"/>
              <a:buFont typeface="IBM Plex Sans"/>
              <a:buNone/>
            </a:pPr>
            <a:r>
              <a:rPr b="0" i="0" lang="en-US" sz="2100" u="sng" cap="none" strike="noStrike">
                <a:solidFill>
                  <a:schemeClr val="hlink"/>
                </a:solidFill>
                <a:latin typeface="IBM Plex Sans"/>
                <a:ea typeface="IBM Plex Sans"/>
                <a:cs typeface="IBM Plex Sans"/>
                <a:sym typeface="IBM Plex Sans"/>
                <a:hlinkClick r:id="rId4"/>
              </a:rPr>
              <a:t>vikash-singh.me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803" name="Shape 2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Google Shape;2804;p92"/>
          <p:cNvSpPr/>
          <p:nvPr/>
        </p:nvSpPr>
        <p:spPr>
          <a:xfrm>
            <a:off x="1047750" y="762000"/>
            <a:ext cx="5349255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Full JSON adaptation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5" name="Google Shape;2805;p92"/>
          <p:cNvSpPr/>
          <p:nvPr/>
        </p:nvSpPr>
        <p:spPr>
          <a:xfrm>
            <a:off x="16008548" y="919162"/>
            <a:ext cx="135487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B1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6" name="Google Shape;2806;p92"/>
          <p:cNvSpPr/>
          <p:nvPr/>
        </p:nvSpPr>
        <p:spPr>
          <a:xfrm>
            <a:off x="1047750" y="1743075"/>
            <a:ext cx="5715000" cy="7477125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7" name="Google Shape;2807;p92"/>
          <p:cNvSpPr/>
          <p:nvPr/>
        </p:nvSpPr>
        <p:spPr>
          <a:xfrm>
            <a:off x="1257300" y="1933575"/>
            <a:ext cx="5467350" cy="71342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{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"sorts": [{"name": "Refund",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    "type": "DeclareSort"}],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"functions": [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{"name": "approved",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"domain": ["Refund"],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"range": "BoolSort"},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{"name": "days",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"domain": ["Refund"],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"range": "IntSort"}],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"constants": {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"refunds": {"sort": "Refund",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       "members": ["maya"]}},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"knowledge_base": ["approved(maya)"],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8" name="Google Shape;2808;p92"/>
          <p:cNvSpPr/>
          <p:nvPr/>
        </p:nvSpPr>
        <p:spPr>
          <a:xfrm>
            <a:off x="7143750" y="1743075"/>
            <a:ext cx="5715000" cy="7477125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9" name="Google Shape;2809;p92"/>
          <p:cNvSpPr/>
          <p:nvPr/>
        </p:nvSpPr>
        <p:spPr>
          <a:xfrm>
            <a:off x="7353300" y="1933575"/>
            <a:ext cx="5467350" cy="71342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"rules": [{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"name": "Refund window",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"forall": [{"name": "r",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       "sort": "Refund"}],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"implies": {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"antecedent": "approved(r)",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"consequent": "days(r) &lt;= 30"}}],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"verifications": [{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"name": "Maya's return window",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"constraint": "days(maya) &lt;= 30"}],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"actions": ["verify_conditions"]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}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0" name="Google Shape;2810;p92"/>
          <p:cNvSpPr/>
          <p:nvPr/>
        </p:nvSpPr>
        <p:spPr>
          <a:xfrm>
            <a:off x="13239750" y="1743075"/>
            <a:ext cx="4400550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Quantified versus grounded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1" name="Google Shape;2811;p92"/>
          <p:cNvSpPr/>
          <p:nvPr/>
        </p:nvSpPr>
        <p:spPr>
          <a:xfrm>
            <a:off x="13239750" y="2305050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JSON rule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2" name="Google Shape;2812;p92"/>
          <p:cNvSpPr/>
          <p:nvPr/>
        </p:nvSpPr>
        <p:spPr>
          <a:xfrm>
            <a:off x="13239750" y="2667000"/>
            <a:ext cx="4400550" cy="46702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STIX Two Text"/>
              <a:buNone/>
            </a:pP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∀r. approved(r) ⇒ days(r)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3" name="Google Shape;2813;p92"/>
          <p:cNvSpPr/>
          <p:nvPr/>
        </p:nvSpPr>
        <p:spPr>
          <a:xfrm>
            <a:off x="13239750" y="3305473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SMT-LIB tutorial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4" name="Google Shape;2814;p92"/>
          <p:cNvSpPr/>
          <p:nvPr/>
        </p:nvSpPr>
        <p:spPr>
          <a:xfrm>
            <a:off x="13239750" y="3667423"/>
            <a:ext cx="4400550" cy="467023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STIX Two Text"/>
              <a:buNone/>
            </a:pP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approved ⇒ 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5" name="Google Shape;2815;p92"/>
          <p:cNvSpPr/>
          <p:nvPr/>
        </p:nvSpPr>
        <p:spPr>
          <a:xfrm>
            <a:off x="13239750" y="4153495"/>
            <a:ext cx="44005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instantiated for Maya’s refund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6" name="Google Shape;2816;p92"/>
          <p:cNvSpPr/>
          <p:nvPr/>
        </p:nvSpPr>
        <p:spPr>
          <a:xfrm>
            <a:off x="13239750" y="4667845"/>
            <a:ext cx="412051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Same conclusion for Maya. The quantified rule covers every refund.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7" name="Google Shape;2817;p92"/>
          <p:cNvSpPr/>
          <p:nvPr/>
        </p:nvSpPr>
        <p:spPr>
          <a:xfrm>
            <a:off x="1047750" y="9372600"/>
            <a:ext cx="178117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Teaching adaptation of the schema in Proof of Thought: Neurosymbolic Program Synthesis Allows Robust and Interpretable Reasoning, Ganguly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822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3" name="Google Shape;2823;p93"/>
          <p:cNvSpPr/>
          <p:nvPr/>
        </p:nvSpPr>
        <p:spPr>
          <a:xfrm>
            <a:off x="1047750" y="762000"/>
            <a:ext cx="9462492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Entailed, contradicted, undetermined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4" name="Google Shape;2824;p93"/>
          <p:cNvSpPr/>
          <p:nvPr/>
        </p:nvSpPr>
        <p:spPr>
          <a:xfrm>
            <a:off x="16008548" y="919162"/>
            <a:ext cx="135487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B2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5" name="Google Shape;2825;p93"/>
          <p:cNvSpPr/>
          <p:nvPr/>
        </p:nvSpPr>
        <p:spPr>
          <a:xfrm>
            <a:off x="1047750" y="2457450"/>
            <a:ext cx="2857500" cy="1905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6" name="Google Shape;2826;p93"/>
          <p:cNvSpPr/>
          <p:nvPr/>
        </p:nvSpPr>
        <p:spPr>
          <a:xfrm>
            <a:off x="1047750" y="1952625"/>
            <a:ext cx="294322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claim q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7" name="Google Shape;2827;p93"/>
          <p:cNvSpPr/>
          <p:nvPr/>
        </p:nvSpPr>
        <p:spPr>
          <a:xfrm>
            <a:off x="3905250" y="2457450"/>
            <a:ext cx="2476500" cy="1905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8" name="Google Shape;2828;p93"/>
          <p:cNvSpPr/>
          <p:nvPr/>
        </p:nvSpPr>
        <p:spPr>
          <a:xfrm>
            <a:off x="3905250" y="1952625"/>
            <a:ext cx="2552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C ∧ q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9" name="Google Shape;2829;p93"/>
          <p:cNvSpPr/>
          <p:nvPr/>
        </p:nvSpPr>
        <p:spPr>
          <a:xfrm>
            <a:off x="6381750" y="2457450"/>
            <a:ext cx="2476500" cy="1905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0" name="Google Shape;2830;p93"/>
          <p:cNvSpPr/>
          <p:nvPr/>
        </p:nvSpPr>
        <p:spPr>
          <a:xfrm>
            <a:off x="6381750" y="1952625"/>
            <a:ext cx="2552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C ∧ ¬q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1" name="Google Shape;2831;p93"/>
          <p:cNvSpPr/>
          <p:nvPr/>
        </p:nvSpPr>
        <p:spPr>
          <a:xfrm>
            <a:off x="8858250" y="2457450"/>
            <a:ext cx="8382000" cy="1905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2" name="Google Shape;2832;p93"/>
          <p:cNvSpPr/>
          <p:nvPr/>
        </p:nvSpPr>
        <p:spPr>
          <a:xfrm>
            <a:off x="8858250" y="1952625"/>
            <a:ext cx="863346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verdict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3" name="Google Shape;2833;p93"/>
          <p:cNvSpPr/>
          <p:nvPr/>
        </p:nvSpPr>
        <p:spPr>
          <a:xfrm>
            <a:off x="1047750" y="2647950"/>
            <a:ext cx="2943225" cy="41076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STIX Two Text"/>
              <a:buNone/>
            </a:pP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≤ 30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4" name="Google Shape;2834;p93"/>
          <p:cNvSpPr/>
          <p:nvPr/>
        </p:nvSpPr>
        <p:spPr>
          <a:xfrm>
            <a:off x="3905250" y="2647950"/>
            <a:ext cx="2552700" cy="41076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5" name="Google Shape;2835;p93"/>
          <p:cNvSpPr/>
          <p:nvPr/>
        </p:nvSpPr>
        <p:spPr>
          <a:xfrm>
            <a:off x="6381750" y="2647950"/>
            <a:ext cx="2552700" cy="41076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6" name="Google Shape;2836;p93"/>
          <p:cNvSpPr/>
          <p:nvPr/>
        </p:nvSpPr>
        <p:spPr>
          <a:xfrm>
            <a:off x="8858250" y="2647950"/>
            <a:ext cx="8633460" cy="410766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entailed ✓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7" name="Google Shape;2837;p93"/>
          <p:cNvSpPr/>
          <p:nvPr/>
        </p:nvSpPr>
        <p:spPr>
          <a:xfrm>
            <a:off x="1047750" y="3192066"/>
            <a:ext cx="28575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8" name="Google Shape;2838;p93"/>
          <p:cNvSpPr/>
          <p:nvPr/>
        </p:nvSpPr>
        <p:spPr>
          <a:xfrm>
            <a:off x="1047750" y="3373041"/>
            <a:ext cx="294322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STIX Two Text"/>
              <a:buNone/>
            </a:pP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= 12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9" name="Google Shape;2839;p93"/>
          <p:cNvSpPr/>
          <p:nvPr/>
        </p:nvSpPr>
        <p:spPr>
          <a:xfrm>
            <a:off x="3905250" y="3192066"/>
            <a:ext cx="24765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0" name="Google Shape;2840;p93"/>
          <p:cNvSpPr/>
          <p:nvPr/>
        </p:nvSpPr>
        <p:spPr>
          <a:xfrm>
            <a:off x="3905250" y="3373041"/>
            <a:ext cx="2552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1" name="Google Shape;2841;p93"/>
          <p:cNvSpPr/>
          <p:nvPr/>
        </p:nvSpPr>
        <p:spPr>
          <a:xfrm>
            <a:off x="6381750" y="3192066"/>
            <a:ext cx="24765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2" name="Google Shape;2842;p93"/>
          <p:cNvSpPr/>
          <p:nvPr/>
        </p:nvSpPr>
        <p:spPr>
          <a:xfrm>
            <a:off x="6381750" y="3373041"/>
            <a:ext cx="2552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3" name="Google Shape;2843;p93"/>
          <p:cNvSpPr/>
          <p:nvPr/>
        </p:nvSpPr>
        <p:spPr>
          <a:xfrm>
            <a:off x="8858250" y="3192066"/>
            <a:ext cx="83820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4" name="Google Shape;2844;p93"/>
          <p:cNvSpPr/>
          <p:nvPr/>
        </p:nvSpPr>
        <p:spPr>
          <a:xfrm>
            <a:off x="8858250" y="3373041"/>
            <a:ext cx="863346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undetermined ?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5" name="Google Shape;2845;p93"/>
          <p:cNvSpPr/>
          <p:nvPr/>
        </p:nvSpPr>
        <p:spPr>
          <a:xfrm>
            <a:off x="1047750" y="3915966"/>
            <a:ext cx="28575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6" name="Google Shape;2846;p93"/>
          <p:cNvSpPr/>
          <p:nvPr/>
        </p:nvSpPr>
        <p:spPr>
          <a:xfrm>
            <a:off x="1047750" y="4096941"/>
            <a:ext cx="294322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STIX Two Text"/>
              <a:buNone/>
            </a:pPr>
            <a:r>
              <a:rPr b="0" i="1" lang="en-US" sz="2250" u="none" cap="none" strike="noStrike">
                <a:solidFill>
                  <a:srgbClr val="523D35"/>
                </a:solidFill>
                <a:latin typeface="STIX Two Text"/>
                <a:ea typeface="STIX Two Text"/>
                <a:cs typeface="STIX Two Text"/>
                <a:sym typeface="STIX Two Text"/>
              </a:rPr>
              <a:t>days = 31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7" name="Google Shape;2847;p93"/>
          <p:cNvSpPr/>
          <p:nvPr/>
        </p:nvSpPr>
        <p:spPr>
          <a:xfrm>
            <a:off x="3905250" y="3915966"/>
            <a:ext cx="24765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8" name="Google Shape;2848;p93"/>
          <p:cNvSpPr/>
          <p:nvPr/>
        </p:nvSpPr>
        <p:spPr>
          <a:xfrm>
            <a:off x="3905250" y="4096941"/>
            <a:ext cx="2552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Mono"/>
              <a:buNone/>
            </a:pPr>
            <a:r>
              <a:rPr b="1" i="0" lang="en-US" sz="2250" u="none" cap="none" strike="noStrike">
                <a:solidFill>
                  <a:srgbClr val="523D35"/>
                </a:solidFill>
                <a:latin typeface="IBM Plex Mono"/>
                <a:ea typeface="IBM Plex Mono"/>
                <a:cs typeface="IBM Plex Mono"/>
                <a:sym typeface="IBM Plex Mono"/>
              </a:rPr>
              <a:t>unsat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9" name="Google Shape;2849;p93"/>
          <p:cNvSpPr/>
          <p:nvPr/>
        </p:nvSpPr>
        <p:spPr>
          <a:xfrm>
            <a:off x="6381750" y="3915966"/>
            <a:ext cx="24765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0" name="Google Shape;2850;p93"/>
          <p:cNvSpPr/>
          <p:nvPr/>
        </p:nvSpPr>
        <p:spPr>
          <a:xfrm>
            <a:off x="6381750" y="4096941"/>
            <a:ext cx="25527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Mono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1" name="Google Shape;2851;p93"/>
          <p:cNvSpPr/>
          <p:nvPr/>
        </p:nvSpPr>
        <p:spPr>
          <a:xfrm>
            <a:off x="8858250" y="3915966"/>
            <a:ext cx="8382000" cy="9525"/>
          </a:xfrm>
          <a:prstGeom prst="rect">
            <a:avLst/>
          </a:prstGeom>
          <a:solidFill>
            <a:srgbClr val="959D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2" name="Google Shape;2852;p93"/>
          <p:cNvSpPr/>
          <p:nvPr/>
        </p:nvSpPr>
        <p:spPr>
          <a:xfrm>
            <a:off x="8858250" y="4096941"/>
            <a:ext cx="863346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contradicted ✗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3" name="Google Shape;2853;p93"/>
          <p:cNvSpPr/>
          <p:nvPr/>
        </p:nvSpPr>
        <p:spPr>
          <a:xfrm>
            <a:off x="1047750" y="5173266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4" name="Google Shape;2854;p93"/>
          <p:cNvSpPr/>
          <p:nvPr/>
        </p:nvSpPr>
        <p:spPr>
          <a:xfrm>
            <a:off x="1047750" y="5335191"/>
            <a:ext cx="558794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Check C first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5" name="Google Shape;2855;p93"/>
          <p:cNvSpPr/>
          <p:nvPr/>
        </p:nvSpPr>
        <p:spPr>
          <a:xfrm>
            <a:off x="1047750" y="5763816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If C is unsat, every claim looks entailed.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6" name="Google Shape;2856;p93"/>
          <p:cNvSpPr/>
          <p:nvPr/>
        </p:nvSpPr>
        <p:spPr>
          <a:xfrm>
            <a:off x="6603950" y="5173266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7" name="Google Shape;2857;p93"/>
          <p:cNvSpPr/>
          <p:nvPr/>
        </p:nvSpPr>
        <p:spPr>
          <a:xfrm>
            <a:off x="6603950" y="5335191"/>
            <a:ext cx="558794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Countermodels vary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8" name="Google Shape;2858;p93"/>
          <p:cNvSpPr/>
          <p:nvPr/>
        </p:nvSpPr>
        <p:spPr>
          <a:xfrm>
            <a:off x="6603950" y="5763816"/>
            <a:ext cx="523234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 days ≠ 12, Z3 reports some permitted day. Any day ≤ 30 other than 12 works.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9" name="Google Shape;2859;p93"/>
          <p:cNvSpPr/>
          <p:nvPr/>
        </p:nvSpPr>
        <p:spPr>
          <a:xfrm>
            <a:off x="12160151" y="5173266"/>
            <a:ext cx="5080099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0" name="Google Shape;2860;p93"/>
          <p:cNvSpPr/>
          <p:nvPr/>
        </p:nvSpPr>
        <p:spPr>
          <a:xfrm>
            <a:off x="12160151" y="5335191"/>
            <a:ext cx="558810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 verdict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1" name="Google Shape;2861;p93"/>
          <p:cNvSpPr/>
          <p:nvPr/>
        </p:nvSpPr>
        <p:spPr>
          <a:xfrm>
            <a:off x="12160151" y="5763816"/>
            <a:ext cx="5232502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unknown, timeout, or parse error is reported separately.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866" name="Shape 2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" name="Google Shape;2867;p94"/>
          <p:cNvSpPr/>
          <p:nvPr/>
        </p:nvSpPr>
        <p:spPr>
          <a:xfrm>
            <a:off x="1047750" y="762000"/>
            <a:ext cx="5270183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Related mechanisms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8" name="Google Shape;2868;p94"/>
          <p:cNvSpPr/>
          <p:nvPr/>
        </p:nvSpPr>
        <p:spPr>
          <a:xfrm>
            <a:off x="16008548" y="919162"/>
            <a:ext cx="135487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B3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9" name="Google Shape;2869;p94"/>
          <p:cNvSpPr/>
          <p:nvPr/>
        </p:nvSpPr>
        <p:spPr>
          <a:xfrm>
            <a:off x="1047750" y="1819275"/>
            <a:ext cx="5546035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700"/>
              <a:buFont typeface="IBM Plex Sans"/>
              <a:buNone/>
            </a:pPr>
            <a:r>
              <a:rPr b="1" i="0" lang="en-US" sz="27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LINC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0" name="Google Shape;2870;p94"/>
          <p:cNvSpPr/>
          <p:nvPr/>
        </p:nvSpPr>
        <p:spPr>
          <a:xfrm>
            <a:off x="1047750" y="2419350"/>
            <a:ext cx="554603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Olausson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1" name="Google Shape;2871;p94"/>
          <p:cNvSpPr/>
          <p:nvPr/>
        </p:nvSpPr>
        <p:spPr>
          <a:xfrm>
            <a:off x="1047750" y="2876550"/>
            <a:ext cx="519310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Language model as semantic parser into FOL.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2" name="Google Shape;2872;p94"/>
          <p:cNvSpPr/>
          <p:nvPr/>
        </p:nvSpPr>
        <p:spPr>
          <a:xfrm>
            <a:off x="1047750" y="3752850"/>
            <a:ext cx="554603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Prover9 performs deduction.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3" name="Google Shape;2873;p94"/>
          <p:cNvSpPr/>
          <p:nvPr/>
        </p:nvSpPr>
        <p:spPr>
          <a:xfrm>
            <a:off x="1047750" y="4267200"/>
            <a:ext cx="554603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Majority vote over k sampled parses.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4" name="Google Shape;2874;p94"/>
          <p:cNvSpPr/>
          <p:nvPr/>
        </p:nvSpPr>
        <p:spPr>
          <a:xfrm>
            <a:off x="6623000" y="1819275"/>
            <a:ext cx="5546035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700"/>
              <a:buFont typeface="IBM Plex Sans"/>
              <a:buNone/>
            </a:pPr>
            <a:r>
              <a:rPr b="1" i="0" lang="en-US" sz="27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Logic-LM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5" name="Google Shape;2875;p94"/>
          <p:cNvSpPr/>
          <p:nvPr/>
        </p:nvSpPr>
        <p:spPr>
          <a:xfrm>
            <a:off x="6623000" y="2419350"/>
            <a:ext cx="554603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Pan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6" name="Google Shape;2876;p94"/>
          <p:cNvSpPr/>
          <p:nvPr/>
        </p:nvSpPr>
        <p:spPr>
          <a:xfrm>
            <a:off x="6623000" y="2876550"/>
            <a:ext cx="554603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Task-specific symbolic formulation.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7" name="Google Shape;2877;p94"/>
          <p:cNvSpPr/>
          <p:nvPr/>
        </p:nvSpPr>
        <p:spPr>
          <a:xfrm>
            <a:off x="6623000" y="3390900"/>
            <a:ext cx="519310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Solvers: logic programming, FOL prover, CSP, SAT.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8" name="Google Shape;2878;p94"/>
          <p:cNvSpPr/>
          <p:nvPr/>
        </p:nvSpPr>
        <p:spPr>
          <a:xfrm>
            <a:off x="6623000" y="4267200"/>
            <a:ext cx="519310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Self-refinement from solver error messages.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9" name="Google Shape;2879;p94"/>
          <p:cNvSpPr/>
          <p:nvPr/>
        </p:nvSpPr>
        <p:spPr>
          <a:xfrm>
            <a:off x="12198251" y="1819275"/>
            <a:ext cx="5546199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700"/>
              <a:buFont typeface="IBM Plex Sans"/>
              <a:buNone/>
            </a:pPr>
            <a:r>
              <a:rPr b="1" i="0" lang="en-US" sz="27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VeriCoT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0" name="Google Shape;2880;p94"/>
          <p:cNvSpPr/>
          <p:nvPr/>
        </p:nvSpPr>
        <p:spPr>
          <a:xfrm>
            <a:off x="12198251" y="2419350"/>
            <a:ext cx="554619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Feng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1" name="Google Shape;2881;p94"/>
          <p:cNvSpPr/>
          <p:nvPr/>
        </p:nvSpPr>
        <p:spPr>
          <a:xfrm>
            <a:off x="12198251" y="2876550"/>
            <a:ext cx="5546199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Formalizes each reasoning step.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2" name="Google Shape;2882;p94"/>
          <p:cNvSpPr/>
          <p:nvPr/>
        </p:nvSpPr>
        <p:spPr>
          <a:xfrm>
            <a:off x="12198251" y="3390900"/>
            <a:ext cx="5193259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Solver checks steps against cited premises.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3" name="Google Shape;2883;p94"/>
          <p:cNvSpPr/>
          <p:nvPr/>
        </p:nvSpPr>
        <p:spPr>
          <a:xfrm>
            <a:off x="12198251" y="4267200"/>
            <a:ext cx="5193259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2703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Grounding of premises evaluated, possibly by an LLM judge.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888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p95"/>
          <p:cNvSpPr/>
          <p:nvPr/>
        </p:nvSpPr>
        <p:spPr>
          <a:xfrm>
            <a:off x="1047750" y="762000"/>
            <a:ext cx="8160008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accuracy and metrics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0" name="Google Shape;2890;p95"/>
          <p:cNvSpPr/>
          <p:nvPr/>
        </p:nvSpPr>
        <p:spPr>
          <a:xfrm>
            <a:off x="16008548" y="919162"/>
            <a:ext cx="135487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B4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891" name="Google Shape;2891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50" y="2405063"/>
            <a:ext cx="16192500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2" name="Google Shape;2892;p95"/>
          <p:cNvSpPr/>
          <p:nvPr/>
        </p:nvSpPr>
        <p:spPr>
          <a:xfrm>
            <a:off x="1047750" y="8362950"/>
            <a:ext cx="7858125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3" name="Google Shape;2893;p95"/>
          <p:cNvSpPr/>
          <p:nvPr/>
        </p:nvSpPr>
        <p:spPr>
          <a:xfrm>
            <a:off x="1047750" y="8505825"/>
            <a:ext cx="8643938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AUROC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4" name="Google Shape;2894;p95"/>
          <p:cNvSpPr/>
          <p:nvPr/>
        </p:nvSpPr>
        <p:spPr>
          <a:xfrm>
            <a:off x="1047750" y="8915400"/>
            <a:ext cx="864393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chance an incorrect answer gets higher uncertainty than a correct one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5" name="Google Shape;2895;p95"/>
          <p:cNvSpPr/>
          <p:nvPr/>
        </p:nvSpPr>
        <p:spPr>
          <a:xfrm>
            <a:off x="9382125" y="8362950"/>
            <a:ext cx="7858125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6" name="Google Shape;2896;p95"/>
          <p:cNvSpPr/>
          <p:nvPr/>
        </p:nvSpPr>
        <p:spPr>
          <a:xfrm>
            <a:off x="9382125" y="8505825"/>
            <a:ext cx="8643938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 entropy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7" name="Google Shape;2897;p95"/>
          <p:cNvSpPr/>
          <p:nvPr/>
        </p:nvSpPr>
        <p:spPr>
          <a:xfrm>
            <a:off x="9382125" y="8915400"/>
            <a:ext cx="8643938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entropy of the PCFG fitted to rule counts across samples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8" name="Google Shape;2898;p95"/>
          <p:cNvSpPr/>
          <p:nvPr/>
        </p:nvSpPr>
        <p:spPr>
          <a:xfrm>
            <a:off x="1047750" y="9372600"/>
            <a:ext cx="178117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Grammars of Formal Uncertainty: When to Trust LLMs in Automated Reasoning Tasks, Singh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903" name="Shape 2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4" name="Google Shape;2904;p96"/>
          <p:cNvSpPr/>
          <p:nvPr/>
        </p:nvSpPr>
        <p:spPr>
          <a:xfrm>
            <a:off x="1047750" y="762000"/>
            <a:ext cx="6811521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GenV scope and evaluation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5" name="Google Shape;2905;p96"/>
          <p:cNvSpPr/>
          <p:nvPr/>
        </p:nvSpPr>
        <p:spPr>
          <a:xfrm>
            <a:off x="16008548" y="919162"/>
            <a:ext cx="135487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B5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6" name="Google Shape;2906;p96"/>
          <p:cNvSpPr/>
          <p:nvPr/>
        </p:nvSpPr>
        <p:spPr>
          <a:xfrm>
            <a:off x="1047750" y="1933575"/>
            <a:ext cx="84867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652 text-disjoint candidates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7" name="Google Shape;2907;p96"/>
          <p:cNvSpPr/>
          <p:nvPr/>
        </p:nvSpPr>
        <p:spPr>
          <a:xfrm>
            <a:off x="1047750" y="2352675"/>
            <a:ext cx="8486775" cy="12668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7500"/>
              <a:buFont typeface="IBM Plex Sans"/>
              <a:buNone/>
            </a:pPr>
            <a:r>
              <a:rPr b="1" i="0" lang="en-US" sz="7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0.955</a:t>
            </a:r>
            <a:endParaRPr b="0" i="0" sz="7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8" name="Google Shape;2908;p96"/>
          <p:cNvSpPr/>
          <p:nvPr/>
        </p:nvSpPr>
        <p:spPr>
          <a:xfrm>
            <a:off x="1047750" y="3676650"/>
            <a:ext cx="848677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AUROC [0.931, 0.975] · lead result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9" name="Google Shape;2909;p96"/>
          <p:cNvSpPr/>
          <p:nvPr/>
        </p:nvSpPr>
        <p:spPr>
          <a:xfrm>
            <a:off x="9525000" y="1933575"/>
            <a:ext cx="84867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950 pooled candidates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0" name="Google Shape;2910;p96"/>
          <p:cNvSpPr/>
          <p:nvPr/>
        </p:nvSpPr>
        <p:spPr>
          <a:xfrm>
            <a:off x="9525000" y="2352675"/>
            <a:ext cx="8486775" cy="12668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7500"/>
              <a:buFont typeface="IBM Plex Sans"/>
              <a:buNone/>
            </a:pPr>
            <a:r>
              <a:rPr b="1" i="0" lang="en-US" sz="75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0.961</a:t>
            </a:r>
            <a:endParaRPr b="0" i="0" sz="7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1" name="Google Shape;2911;p96"/>
          <p:cNvSpPr/>
          <p:nvPr/>
        </p:nvSpPr>
        <p:spPr>
          <a:xfrm>
            <a:off x="9525000" y="3676650"/>
            <a:ext cx="848677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0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AUROC · includes text overlap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2" name="Google Shape;2912;p96"/>
          <p:cNvSpPr/>
          <p:nvPr/>
        </p:nvSpPr>
        <p:spPr>
          <a:xfrm>
            <a:off x="1047750" y="4791075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3" name="Google Shape;2913;p96"/>
          <p:cNvSpPr/>
          <p:nvPr/>
        </p:nvSpPr>
        <p:spPr>
          <a:xfrm>
            <a:off x="1047750" y="4953000"/>
            <a:ext cx="558794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Oracle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4" name="Google Shape;2914;p96"/>
          <p:cNvSpPr/>
          <p:nvPr/>
        </p:nvSpPr>
        <p:spPr>
          <a:xfrm>
            <a:off x="1047750" y="5381625"/>
            <a:ext cx="5232349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Z3 equivalence to a designated reference, shared vocabulary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5" name="Google Shape;2915;p96"/>
          <p:cNvSpPr/>
          <p:nvPr/>
        </p:nvSpPr>
        <p:spPr>
          <a:xfrm>
            <a:off x="6603950" y="4791075"/>
            <a:ext cx="5079950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6" name="Google Shape;2916;p96"/>
          <p:cNvSpPr/>
          <p:nvPr/>
        </p:nvSpPr>
        <p:spPr>
          <a:xfrm>
            <a:off x="6603950" y="4953000"/>
            <a:ext cx="5587945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Target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7" name="Google Shape;2917;p96"/>
          <p:cNvSpPr/>
          <p:nvPr/>
        </p:nvSpPr>
        <p:spPr>
          <a:xfrm>
            <a:off x="6603950" y="5381625"/>
            <a:ext cx="558794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reference-equivalence, not human intent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8" name="Google Shape;2918;p96"/>
          <p:cNvSpPr/>
          <p:nvPr/>
        </p:nvSpPr>
        <p:spPr>
          <a:xfrm>
            <a:off x="12160151" y="4791075"/>
            <a:ext cx="5080099" cy="28575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9" name="Google Shape;2919;p96"/>
          <p:cNvSpPr/>
          <p:nvPr/>
        </p:nvSpPr>
        <p:spPr>
          <a:xfrm>
            <a:off x="12160151" y="4953000"/>
            <a:ext cx="558810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Caveat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0" name="Google Shape;2920;p96"/>
          <p:cNvSpPr/>
          <p:nvPr/>
        </p:nvSpPr>
        <p:spPr>
          <a:xfrm>
            <a:off x="12160151" y="5381625"/>
            <a:ext cx="558810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the reference is itself a human formalization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1" name="Google Shape;2921;p96"/>
          <p:cNvSpPr/>
          <p:nvPr/>
        </p:nvSpPr>
        <p:spPr>
          <a:xfrm>
            <a:off x="1047750" y="9372600"/>
            <a:ext cx="178117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Beyond Solver Verdicts: Generative Reward Models for Autoformalization, Singh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926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7" name="Google Shape;2927;p97"/>
          <p:cNvSpPr/>
          <p:nvPr/>
        </p:nvSpPr>
        <p:spPr>
          <a:xfrm>
            <a:off x="1047750" y="762000"/>
            <a:ext cx="3594928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 details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8" name="Google Shape;2928;p97"/>
          <p:cNvSpPr/>
          <p:nvPr/>
        </p:nvSpPr>
        <p:spPr>
          <a:xfrm>
            <a:off x="16008548" y="919162"/>
            <a:ext cx="135487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B6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9" name="Google Shape;2929;p97"/>
          <p:cNvSpPr/>
          <p:nvPr/>
        </p:nvSpPr>
        <p:spPr>
          <a:xfrm>
            <a:off x="1047750" y="1819275"/>
            <a:ext cx="85391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Unsat core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0" name="Google Shape;2930;p97"/>
          <p:cNvSpPr/>
          <p:nvPr/>
        </p:nvSpPr>
        <p:spPr>
          <a:xfrm>
            <a:off x="1047750" y="2247900"/>
            <a:ext cx="853916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assertions that cannot all hold together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1" name="Google Shape;2931;p97"/>
          <p:cNvSpPr/>
          <p:nvPr/>
        </p:nvSpPr>
        <p:spPr>
          <a:xfrm>
            <a:off x="1047750" y="2781300"/>
            <a:ext cx="85391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Minimal correction subset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2" name="Google Shape;2932;p97"/>
          <p:cNvSpPr/>
          <p:nvPr/>
        </p:nvSpPr>
        <p:spPr>
          <a:xfrm>
            <a:off x="1047750" y="3209925"/>
            <a:ext cx="799576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removing it restores consistency; no proper subset does. Computed over editable claims only.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3" name="Google Shape;2933;p97"/>
          <p:cNvSpPr/>
          <p:nvPr/>
        </p:nvSpPr>
        <p:spPr>
          <a:xfrm>
            <a:off x="1047750" y="4067175"/>
            <a:ext cx="85391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Routing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4" name="Google Shape;2934;p97"/>
          <p:cNvSpPr/>
          <p:nvPr/>
        </p:nvSpPr>
        <p:spPr>
          <a:xfrm>
            <a:off x="1047750" y="4495800"/>
            <a:ext cx="853916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logical claims to SMT, subjective claims to an LLM ensemble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5" name="Google Shape;2935;p97"/>
          <p:cNvSpPr/>
          <p:nvPr/>
        </p:nvSpPr>
        <p:spPr>
          <a:xfrm>
            <a:off x="1047750" y="5029200"/>
            <a:ext cx="85391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Budget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6" name="Google Shape;2936;p97"/>
          <p:cNvSpPr/>
          <p:nvPr/>
        </p:nvSpPr>
        <p:spPr>
          <a:xfrm>
            <a:off x="1047750" y="5457825"/>
            <a:ext cx="853916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up to 3 iterations · 5 runs · baselines: CoT, Proof of Thought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7" name="Google Shape;2937;p97"/>
          <p:cNvSpPr/>
          <p:nvPr/>
        </p:nvSpPr>
        <p:spPr>
          <a:xfrm>
            <a:off x="9477375" y="1819275"/>
            <a:ext cx="85391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ProofWriter exception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38" name="Google Shape;2938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77375" y="2381250"/>
            <a:ext cx="7239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9" name="Google Shape;2939;p97"/>
          <p:cNvSpPr/>
          <p:nvPr/>
        </p:nvSpPr>
        <p:spPr>
          <a:xfrm>
            <a:off x="1047750" y="9372600"/>
            <a:ext cx="178117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VERGE: Formal Refinement and Guidance Engine for Verifiable LLM Reasoning, Singh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944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p98"/>
          <p:cNvSpPr/>
          <p:nvPr/>
        </p:nvSpPr>
        <p:spPr>
          <a:xfrm>
            <a:off x="1047750" y="762000"/>
            <a:ext cx="7956024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Clinical and StochBench details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6" name="Google Shape;2946;p98"/>
          <p:cNvSpPr/>
          <p:nvPr/>
        </p:nvSpPr>
        <p:spPr>
          <a:xfrm>
            <a:off x="16008548" y="919162"/>
            <a:ext cx="1354872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B7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7" name="Google Shape;2947;p98"/>
          <p:cNvSpPr/>
          <p:nvPr/>
        </p:nvSpPr>
        <p:spPr>
          <a:xfrm>
            <a:off x="1047750" y="1781175"/>
            <a:ext cx="853916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400"/>
              <a:buFont typeface="IBM Plex Sans"/>
              <a:buNone/>
            </a:pPr>
            <a:r>
              <a:rPr b="1" i="0" lang="en-US" sz="24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Clinical · MedGemma-27B · NIH-CXR14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8" name="Google Shape;2948;p98"/>
          <p:cNvSpPr/>
          <p:nvPr/>
        </p:nvSpPr>
        <p:spPr>
          <a:xfrm>
            <a:off x="1047750" y="2333625"/>
            <a:ext cx="240982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soundness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9" name="Google Shape;2949;p98"/>
          <p:cNvSpPr/>
          <p:nvPr/>
        </p:nvSpPr>
        <p:spPr>
          <a:xfrm>
            <a:off x="3238500" y="2333625"/>
            <a:ext cx="1362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0.9505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0" name="Google Shape;2950;p98"/>
          <p:cNvSpPr/>
          <p:nvPr/>
        </p:nvSpPr>
        <p:spPr>
          <a:xfrm>
            <a:off x="4476750" y="2333625"/>
            <a:ext cx="4572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1" name="Google Shape;2951;p98"/>
          <p:cNvSpPr/>
          <p:nvPr/>
        </p:nvSpPr>
        <p:spPr>
          <a:xfrm>
            <a:off x="4857750" y="2333625"/>
            <a:ext cx="1362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0.9780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2" name="Google Shape;2952;p98"/>
          <p:cNvSpPr/>
          <p:nvPr/>
        </p:nvSpPr>
        <p:spPr>
          <a:xfrm>
            <a:off x="1047750" y="2819400"/>
            <a:ext cx="240982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completeness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3" name="Google Shape;2953;p98"/>
          <p:cNvSpPr/>
          <p:nvPr/>
        </p:nvSpPr>
        <p:spPr>
          <a:xfrm>
            <a:off x="3238500" y="2819400"/>
            <a:ext cx="1362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0.9488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4" name="Google Shape;2954;p98"/>
          <p:cNvSpPr/>
          <p:nvPr/>
        </p:nvSpPr>
        <p:spPr>
          <a:xfrm>
            <a:off x="4476750" y="2819400"/>
            <a:ext cx="4572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→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5" name="Google Shape;2955;p98"/>
          <p:cNvSpPr/>
          <p:nvPr/>
        </p:nvSpPr>
        <p:spPr>
          <a:xfrm>
            <a:off x="4857750" y="2819400"/>
            <a:ext cx="1362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0.9460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6" name="Google Shape;2956;p98"/>
          <p:cNvSpPr/>
          <p:nvPr/>
        </p:nvSpPr>
        <p:spPr>
          <a:xfrm>
            <a:off x="1047750" y="3305175"/>
            <a:ext cx="240982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precision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7" name="Google Shape;2957;p98"/>
          <p:cNvSpPr/>
          <p:nvPr/>
        </p:nvSpPr>
        <p:spPr>
          <a:xfrm>
            <a:off x="4857750" y="3305175"/>
            <a:ext cx="1362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+0.1784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8" name="Google Shape;2958;p98"/>
          <p:cNvSpPr/>
          <p:nvPr/>
        </p:nvSpPr>
        <p:spPr>
          <a:xfrm>
            <a:off x="1047750" y="3790950"/>
            <a:ext cx="240982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recall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9" name="Google Shape;2959;p98"/>
          <p:cNvSpPr/>
          <p:nvPr/>
        </p:nvSpPr>
        <p:spPr>
          <a:xfrm>
            <a:off x="4857750" y="3790950"/>
            <a:ext cx="1362075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−0.0334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0" name="Google Shape;2960;p98"/>
          <p:cNvSpPr/>
          <p:nvPr/>
        </p:nvSpPr>
        <p:spPr>
          <a:xfrm>
            <a:off x="1047750" y="4410075"/>
            <a:ext cx="7995761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Depends on perception, translation, clinician-audited rules, and a closed world: unmentioned findings are false.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1" name="Google Shape;2961;p98"/>
          <p:cNvSpPr/>
          <p:nvPr/>
        </p:nvSpPr>
        <p:spPr>
          <a:xfrm>
            <a:off x="1047750" y="5210175"/>
            <a:ext cx="7995761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Toward Guarantees for Clinical Reasoning in Vision Language Models via Formal Verification, Singh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2" name="Google Shape;2962;p98"/>
          <p:cNvSpPr/>
          <p:nvPr/>
        </p:nvSpPr>
        <p:spPr>
          <a:xfrm>
            <a:off x="9477375" y="1781175"/>
            <a:ext cx="8539163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400"/>
              <a:buFont typeface="IBM Plex Sans"/>
              <a:buNone/>
            </a:pPr>
            <a:r>
              <a:rPr b="1" i="0" lang="en-US" sz="24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63" name="Google Shape;2963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77375" y="2333625"/>
            <a:ext cx="723900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4" name="Google Shape;2964;p98"/>
          <p:cNvSpPr/>
          <p:nvPr/>
        </p:nvSpPr>
        <p:spPr>
          <a:xfrm>
            <a:off x="9477375" y="3343275"/>
            <a:ext cx="8539163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IBM Plex Sans"/>
              <a:buNone/>
            </a:pPr>
            <a:r>
              <a:rPr b="1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157 / 450 </a:t>
            </a:r>
            <a:r>
              <a:rPr b="0" i="0" lang="en-US" sz="22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clean proofs · 34.9%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5" name="Google Shape;2965;p98"/>
          <p:cNvSpPr/>
          <p:nvPr/>
        </p:nvSpPr>
        <p:spPr>
          <a:xfrm>
            <a:off x="9477375" y="3867150"/>
            <a:ext cx="853916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0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114 direct · 336 abstracted · one agent, one run · 15 min per target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6" name="Google Shape;2966;p98"/>
          <p:cNvSpPr/>
          <p:nvPr/>
        </p:nvSpPr>
        <p:spPr>
          <a:xfrm>
            <a:off x="9477375" y="4438650"/>
            <a:ext cx="7762875" cy="19050"/>
          </a:xfrm>
          <a:prstGeom prst="rect">
            <a:avLst/>
          </a:prstGeom>
          <a:solidFill>
            <a:srgbClr val="22303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7" name="Google Shape;2967;p98"/>
          <p:cNvSpPr/>
          <p:nvPr/>
        </p:nvSpPr>
        <p:spPr>
          <a:xfrm>
            <a:off x="9477375" y="4572000"/>
            <a:ext cx="8539163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Hitting-time illustration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8" name="Google Shape;2968;p98"/>
          <p:cNvSpPr/>
          <p:nvPr/>
        </p:nvSpPr>
        <p:spPr>
          <a:xfrm>
            <a:off x="9477375" y="4953000"/>
            <a:ext cx="8539163" cy="44574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250"/>
              <a:buFont typeface="STIX Two Text"/>
              <a:buNone/>
            </a:pP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h</a:t>
            </a:r>
            <a:r>
              <a:rPr b="0" baseline="-25000" i="1" lang="en-US" sz="1875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B </a:t>
            </a: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= 0, h</a:t>
            </a:r>
            <a:r>
              <a:rPr b="0" baseline="-25000" i="1" lang="en-US" sz="1875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A </a:t>
            </a: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= 1 + ½h</a:t>
            </a:r>
            <a:r>
              <a:rPr b="0" baseline="-25000" i="1" lang="en-US" sz="1875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A </a:t>
            </a: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+ ½h</a:t>
            </a:r>
            <a:r>
              <a:rPr b="0" baseline="-25000" i="1" lang="en-US" sz="1875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B </a:t>
            </a: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⊢ h</a:t>
            </a:r>
            <a:r>
              <a:rPr b="0" baseline="-25000" i="1" lang="en-US" sz="1875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A </a:t>
            </a:r>
            <a:r>
              <a:rPr b="0" i="1" lang="en-US" sz="2250" u="none" cap="none" strike="noStrike">
                <a:solidFill>
                  <a:srgbClr val="223030"/>
                </a:solidFill>
                <a:latin typeface="STIX Two Text"/>
                <a:ea typeface="STIX Two Text"/>
                <a:cs typeface="STIX Two Text"/>
                <a:sym typeface="STIX Two Text"/>
              </a:rPr>
              <a:t>= 2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9" name="Google Shape;2969;p98"/>
          <p:cNvSpPr/>
          <p:nvPr/>
        </p:nvSpPr>
        <p:spPr>
          <a:xfrm>
            <a:off x="9477375" y="5417790"/>
            <a:ext cx="8539163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by linarith; the recurrence is a hypothesis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0" name="Google Shape;2970;p98"/>
          <p:cNvSpPr/>
          <p:nvPr/>
        </p:nvSpPr>
        <p:spPr>
          <a:xfrm>
            <a:off x="9477375" y="5874990"/>
            <a:ext cx="7995761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3D35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523D35"/>
                </a:solidFill>
                <a:latin typeface="IBM Plex Sans"/>
                <a:ea typeface="IBM Plex Sans"/>
                <a:cs typeface="IBM Plex Sans"/>
                <a:sym typeface="IBM Plex Sans"/>
              </a:rPr>
              <a:t>StochBench: A Domain-Specific Benchmark for Stochastic Processes in Lean, Singh et 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9"/>
        </a:solidFill>
      </p:bgPr>
    </p:bg>
    <p:spTree>
      <p:nvGrpSpPr>
        <p:cNvPr id="2975" name="Shape 2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6" name="Google Shape;2976;p99"/>
          <p:cNvSpPr/>
          <p:nvPr/>
        </p:nvSpPr>
        <p:spPr>
          <a:xfrm>
            <a:off x="1047750" y="762000"/>
            <a:ext cx="5963989" cy="6762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3900"/>
              <a:buFont typeface="IBM Plex Sans"/>
              <a:buNone/>
            </a:pPr>
            <a:r>
              <a:rPr b="1" i="0" lang="en-US" sz="39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 policy: full model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7" name="Google Shape;2977;p99"/>
          <p:cNvSpPr/>
          <p:nvPr/>
        </p:nvSpPr>
        <p:spPr>
          <a:xfrm>
            <a:off x="14263688" y="919162"/>
            <a:ext cx="3274219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950"/>
              <a:buFont typeface="IBM Plex Sans"/>
              <a:buNone/>
            </a:pPr>
            <a:r>
              <a:rPr b="1" i="0" lang="en-US" sz="195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Backup B8 · ongoing work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8" name="Google Shape;2978;p99"/>
          <p:cNvSpPr/>
          <p:nvPr/>
        </p:nvSpPr>
        <p:spPr>
          <a:xfrm>
            <a:off x="1047750" y="1704975"/>
            <a:ext cx="8457307" cy="7972425"/>
          </a:xfrm>
          <a:prstGeom prst="rect">
            <a:avLst/>
          </a:prstGeom>
          <a:noFill/>
          <a:ln cap="flat" cmpd="sng" w="19050">
            <a:solidFill>
              <a:srgbClr val="22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9" name="Google Shape;2979;p99"/>
          <p:cNvSpPr/>
          <p:nvPr/>
        </p:nvSpPr>
        <p:spPr>
          <a:xfrm>
            <a:off x="1257300" y="1876425"/>
            <a:ext cx="8291926" cy="76676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allow () Bool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(or (and (= action ReadSummary)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  summary_public)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(and (= action SendAttachment)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    recipient_collaborator)))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deny () Bool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(and (= action SendAttachment)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attachment_restricted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     recipient_external))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(define-fun permit () Bool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(and allow (not deny)))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; default deny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 action Other))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permit)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            ; unsat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; named authorization claim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(push 1)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(= action SendAttachment))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(assert (! permit :named claim_send_allowed))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(check-sat)            ; unsat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(get-unsat-core)       ; (claim_send_allowed)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6897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(pop 1)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0" name="Google Shape;2980;p99"/>
          <p:cNvSpPr/>
          <p:nvPr/>
        </p:nvSpPr>
        <p:spPr>
          <a:xfrm>
            <a:off x="9886057" y="1704975"/>
            <a:ext cx="808944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Captured output, in order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1" name="Google Shape;2981;p99"/>
          <p:cNvSpPr/>
          <p:nvPr/>
        </p:nvSpPr>
        <p:spPr>
          <a:xfrm>
            <a:off x="9886057" y="2114550"/>
            <a:ext cx="757466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Mono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sat · unsat · unsat · unsat · unsat · (claim_send_allowed)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2" name="Google Shape;2982;p99"/>
          <p:cNvSpPr/>
          <p:nvPr/>
        </p:nvSpPr>
        <p:spPr>
          <a:xfrm>
            <a:off x="9886057" y="2952750"/>
            <a:ext cx="808944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Incomplete facts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3" name="Google Shape;2983;p99"/>
          <p:cNvSpPr/>
          <p:nvPr/>
        </p:nvSpPr>
        <p:spPr>
          <a:xfrm>
            <a:off x="9886057" y="3362325"/>
            <a:ext cx="757466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C ∧ ¬permit unsat: permitted. C ∧ permit unsat: denied. Both sat: unresolved.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4" name="Google Shape;2984;p99"/>
          <p:cNvSpPr/>
          <p:nvPr/>
        </p:nvSpPr>
        <p:spPr>
          <a:xfrm>
            <a:off x="9886057" y="4162425"/>
            <a:ext cx="808944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Lean, second theorem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5" name="Google Shape;2985;p99"/>
          <p:cNvSpPr/>
          <p:nvPr/>
        </p:nvSpPr>
        <p:spPr>
          <a:xfrm>
            <a:off x="9886057" y="4572000"/>
            <a:ext cx="7574665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344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theorem restricted_external_send_blocked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3448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650"/>
              <a:buFont typeface="IBM Plex Mono"/>
              <a:buNone/>
            </a:pPr>
            <a:r>
              <a:rPr b="0" i="0" lang="en-US" sz="1650" u="none" cap="none" strike="noStrike">
                <a:solidFill>
                  <a:srgbClr val="223030"/>
                </a:solidFill>
                <a:latin typeface="IBM Plex Mono"/>
                <a:ea typeface="IBM Plex Mono"/>
                <a:cs typeface="IBM Plex Mono"/>
                <a:sym typeface="IBM Plex Mono"/>
              </a:rPr>
              <a:t>  ... : dispatch r s = s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6" name="Google Shape;2986;p99"/>
          <p:cNvSpPr/>
          <p:nvPr/>
        </p:nvSpPr>
        <p:spPr>
          <a:xfrm>
            <a:off x="9886057" y="5334000"/>
            <a:ext cx="8089449" cy="3905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2100"/>
              <a:buFont typeface="IBM Plex Sans"/>
              <a:buNone/>
            </a:pPr>
            <a:r>
              <a:rPr b="1" i="0" lang="en-US" sz="21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Related work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7" name="Google Shape;2987;p99"/>
          <p:cNvSpPr/>
          <p:nvPr/>
        </p:nvSpPr>
        <p:spPr>
          <a:xfrm>
            <a:off x="9886057" y="5743575"/>
            <a:ext cx="808944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3030"/>
              </a:buClr>
              <a:buSzPts val="1800"/>
              <a:buFont typeface="IBM Plex Sans"/>
              <a:buNone/>
            </a:pPr>
            <a:r>
              <a:rPr b="0" i="0" lang="en-US" sz="1800" u="none" cap="none" strike="noStrike">
                <a:solidFill>
                  <a:srgbClr val="223030"/>
                </a:solidFill>
                <a:latin typeface="IBM Plex Sans"/>
                <a:ea typeface="IBM Plex Sans"/>
                <a:cs typeface="IBM Plex Sans"/>
                <a:sym typeface="IBM Plex Sans"/>
              </a:rPr>
              <a:t>AgentSpec · ShieldAgent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Formal Verification for Reliable AI Reasoning</dc:title>
  <cp:lastModifiedBy>Vikash Singh</cp:lastModifiedBy>
  <cp:revision>1</cp:revision>
  <dcterms:modified xsi:type="dcterms:W3CDTF">2026-10-31T16:44:37Z</dcterms:modified>
  <dc:subject>Formal Verification for Reliable AI Reasoning</dc:subject>
  <dc:creator>Vikash Singh</dc:creator>
</cp:coreProperties>
</file>